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5"/>
  </p:notesMasterIdLst>
  <p:handoutMasterIdLst>
    <p:handoutMasterId r:id="rId76"/>
  </p:handoutMasterIdLst>
  <p:sldIdLst>
    <p:sldId id="453" r:id="rId3"/>
    <p:sldId id="541" r:id="rId4"/>
    <p:sldId id="454" r:id="rId5"/>
    <p:sldId id="328" r:id="rId6"/>
    <p:sldId id="329" r:id="rId7"/>
    <p:sldId id="330" r:id="rId8"/>
    <p:sldId id="331" r:id="rId9"/>
    <p:sldId id="332" r:id="rId10"/>
    <p:sldId id="335" r:id="rId11"/>
    <p:sldId id="399" r:id="rId12"/>
    <p:sldId id="344" r:id="rId13"/>
    <p:sldId id="348" r:id="rId14"/>
    <p:sldId id="349" r:id="rId15"/>
    <p:sldId id="347" r:id="rId16"/>
    <p:sldId id="350" r:id="rId17"/>
    <p:sldId id="352" r:id="rId18"/>
    <p:sldId id="353" r:id="rId19"/>
    <p:sldId id="400" r:id="rId20"/>
    <p:sldId id="354" r:id="rId21"/>
    <p:sldId id="401" r:id="rId22"/>
    <p:sldId id="367" r:id="rId23"/>
    <p:sldId id="386" r:id="rId24"/>
    <p:sldId id="422" r:id="rId25"/>
    <p:sldId id="421" r:id="rId26"/>
    <p:sldId id="387" r:id="rId27"/>
    <p:sldId id="423" r:id="rId28"/>
    <p:sldId id="389" r:id="rId29"/>
    <p:sldId id="406" r:id="rId30"/>
    <p:sldId id="391" r:id="rId31"/>
    <p:sldId id="390" r:id="rId32"/>
    <p:sldId id="444" r:id="rId33"/>
    <p:sldId id="445" r:id="rId34"/>
    <p:sldId id="393" r:id="rId35"/>
    <p:sldId id="396" r:id="rId36"/>
    <p:sldId id="397" r:id="rId37"/>
    <p:sldId id="407" r:id="rId38"/>
    <p:sldId id="402" r:id="rId39"/>
    <p:sldId id="368" r:id="rId40"/>
    <p:sldId id="369" r:id="rId41"/>
    <p:sldId id="370" r:id="rId42"/>
    <p:sldId id="425" r:id="rId43"/>
    <p:sldId id="424" r:id="rId44"/>
    <p:sldId id="404" r:id="rId45"/>
    <p:sldId id="443" r:id="rId46"/>
    <p:sldId id="426" r:id="rId47"/>
    <p:sldId id="427" r:id="rId48"/>
    <p:sldId id="355" r:id="rId49"/>
    <p:sldId id="428" r:id="rId50"/>
    <p:sldId id="360" r:id="rId51"/>
    <p:sldId id="361" r:id="rId52"/>
    <p:sldId id="372" r:id="rId53"/>
    <p:sldId id="356" r:id="rId54"/>
    <p:sldId id="362" r:id="rId55"/>
    <p:sldId id="363" r:id="rId56"/>
    <p:sldId id="364" r:id="rId57"/>
    <p:sldId id="366" r:id="rId58"/>
    <p:sldId id="451" r:id="rId59"/>
    <p:sldId id="452" r:id="rId60"/>
    <p:sldId id="365" r:id="rId61"/>
    <p:sldId id="429" r:id="rId62"/>
    <p:sldId id="359" r:id="rId63"/>
    <p:sldId id="410" r:id="rId64"/>
    <p:sldId id="446" r:id="rId65"/>
    <p:sldId id="405" r:id="rId66"/>
    <p:sldId id="311" r:id="rId67"/>
    <p:sldId id="409" r:id="rId68"/>
    <p:sldId id="430" r:id="rId69"/>
    <p:sldId id="448" r:id="rId70"/>
    <p:sldId id="449" r:id="rId71"/>
    <p:sldId id="447" r:id="rId72"/>
    <p:sldId id="450" r:id="rId73"/>
    <p:sldId id="431" r:id="rId74"/>
  </p:sldIdLst>
  <p:sldSz cx="12192000" cy="6858000"/>
  <p:notesSz cx="9855200" cy="6718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503B"/>
    <a:srgbClr val="C7E293"/>
    <a:srgbClr val="D34A28"/>
    <a:srgbClr val="85E9B3"/>
    <a:srgbClr val="C34626"/>
    <a:srgbClr val="87E9B0"/>
    <a:srgbClr val="D2DF8D"/>
    <a:srgbClr val="3C3C3C"/>
    <a:srgbClr val="FFDB80"/>
    <a:srgbClr val="C4E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68618" autoAdjust="0"/>
  </p:normalViewPr>
  <p:slideViewPr>
    <p:cSldViewPr snapToGrid="0">
      <p:cViewPr varScale="1">
        <p:scale>
          <a:sx n="78" d="100"/>
          <a:sy n="78" d="100"/>
        </p:scale>
        <p:origin x="121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0587" cy="33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82333" y="0"/>
            <a:ext cx="4270587" cy="33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623F0-24A1-4017-BAC1-59B35B69DC24}" type="datetimeFigureOut">
              <a:rPr lang="en-GB" smtClean="0"/>
              <a:t>14/09/2018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81219"/>
            <a:ext cx="4270587" cy="33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82333" y="6381219"/>
            <a:ext cx="4270587" cy="33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908A9-C65E-4459-92FD-6385B15C5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931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0587" cy="3370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2333" y="0"/>
            <a:ext cx="4270587" cy="3370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8BF1F-A622-4B26-8F26-F6526311D21D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39788"/>
            <a:ext cx="4029075" cy="2266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5520" y="3233181"/>
            <a:ext cx="7884160" cy="26453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81219"/>
            <a:ext cx="4270587" cy="3370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2333" y="6381219"/>
            <a:ext cx="4270587" cy="3370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86C52-F445-44F9-8033-6A03C97C342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838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About me. </a:t>
            </a:r>
          </a:p>
          <a:p>
            <a:r>
              <a:rPr lang="en-GB" dirty="0"/>
              <a:t>Advanced Analytics Consultant for Adatis Consulting Limited in the UK</a:t>
            </a:r>
          </a:p>
          <a:p>
            <a:r>
              <a:rPr lang="en-GB" dirty="0"/>
              <a:t>We specialise in Analytics</a:t>
            </a:r>
            <a:r>
              <a:rPr lang="en-GB" baseline="0" dirty="0"/>
              <a:t> for the Microsoft platform. </a:t>
            </a:r>
          </a:p>
          <a:p>
            <a:r>
              <a:rPr lang="en-GB" baseline="0" dirty="0"/>
              <a:t>I also run the Exeter data science user group.</a:t>
            </a:r>
          </a:p>
          <a:p>
            <a:endParaRPr lang="en-GB" baseline="0" dirty="0"/>
          </a:p>
          <a:p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220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take you back to the 1700s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91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you’re the mayor of Konigsberg and you are fascinated by your towns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 bridges, you try to work out if you can cross each bridge only once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798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53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66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 the problem to a man name Oil-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Oil-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ler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a Swiss mathematician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1707-1783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first Oil-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dismissed the idea as too simple,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when he began to look at the problem in more detail he discovered a new type of geometry.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772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991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= Bridge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Degrees of each node = numbers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we solve the problem? Remove a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bridge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16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13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nodes of odd degree = a Earlean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156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 the problem to a man name Oil-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first Euler dismissed the idea as too simple,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when he began to look at the problem in more detail he discovered a new type of geometry.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13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41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E84A6-5E1D-4C0C-87CE-3921CB7DD1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88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20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45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21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11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worst thing you can do in a session about graph databases is to say, “You cannot do that in a relational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database”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will all end up looking like this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034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not listening to what I am saying.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45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How to Use the WHERE Clause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Overview of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Comparison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String Comparisons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Logical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Range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List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Working with NULL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Introducing Native SQL Server Functions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Functions Relating to NULL Values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444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How to Use the WHERE Clause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Overview of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Comparison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String Comparisons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Logical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Range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List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Working with NULL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Introducing Native SQL Server Functions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Functions Relating to NULL Values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743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 a website like IMDB. 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 to store Movies and People. A person could be an Actor or a Director and could be both. </a:t>
            </a: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29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database developers we instinctively go to this design. The “Relation for Relationship” pattern. 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Many-to-many relationships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Tried ands tested pattern, it works (pause) for storage.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happens when we need to add a Producer, Financer. We need to add more many-to-many </a:t>
            </a:r>
            <a:r>
              <a:rPr lang="en-GB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rerlationships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118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How to Use the WHERE Clause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Overview of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Comparison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String Comparisons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Logical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Range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List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Working with NULL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Introducing Native SQL Server Functions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Functions Relating to NULL Values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632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How to Use the WHERE Clause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Overview of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Comparison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String Comparisons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Logical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Range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List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Working with NULL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Introducing Native SQL Server Functions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Functions Relating to NULL Values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144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How to Use the WHERE Clause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Overview of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Comparison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String Comparisons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Logical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Range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List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Working with NULL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Introducing Native SQL Server Functions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Functions Relating to NULL Values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136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 we can scale, vertically and horizontally,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can index. But as volume increases performance generally decreases. 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Queries can be long and complex.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044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How to Use the WHERE Clause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Overview of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Comparison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String Comparisons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Logical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Range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List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Working with NULL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Introducing Native SQL Server Functions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Functions Relating to NULL Values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3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How to Use the WHERE Clause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Overview of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Comparison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String Comparisons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Logical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Range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List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Working with NULL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Introducing Native SQL Server Functions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Functions Relating to NULL Values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032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 – 2004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 – 2006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- 2007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900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How to Use the WHERE Clause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Overview of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Comparison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String Comparisons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Logical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Range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List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Working with NULL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Introducing Native SQL Server Functions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Functions Relating to NULL Values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450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8946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a relational database is not the right storage for our highly connected data,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 what is?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3713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few different types of Graph database. What we have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SQL 2017 CTP2 &amp; RC1 is a Property graph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0859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one important addition here.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direction of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EDGE.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38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19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39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491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How to Use the WHERE Clause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Overview of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Comparison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String Comparisons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Logical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Range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List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Working with NULL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Introducing Native SQL Server Functions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Functions Relating to NULL Values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364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40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032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41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493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42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63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translating a relational database structure in to a graph there a few steps we can apply. 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an edge with a property? 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43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46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 on and edge represent the strength or quality of a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0440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45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325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46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391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47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34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translating a relational database structure in to a graph there a few steps we can apply. 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mean by an edge with a property? 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48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858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Cases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GB" b="0" dirty="0">
                <a:effectLst/>
              </a:rPr>
              <a:t>Transitive closure of a graph</a:t>
            </a:r>
          </a:p>
          <a:p>
            <a:pPr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a directed graph, find out if a node j is reachable from another node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all vertex pairs 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j) in the given graph. Here reachable mean that there is a path from node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j. </a:t>
            </a:r>
          </a:p>
          <a:p>
            <a:pPr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reach-ability matrix is called transitive closure of a graph.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49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514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history of graph databases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are different to Relational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SQL 2017</a:t>
            </a: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cases</a:t>
            </a: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</a:t>
            </a: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 &amp; Impressions so far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Who has used a graph database before? **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1492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50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271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How to Use the WHERE Clause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Overview of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Comparison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String Comparisons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Logical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Range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List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Working with NULL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Introducing Native SQL Server Functions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Functions Relating to NULL Values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51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97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Integrated in SQL Engine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can be combined with “normal” tables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ColumnStore, Machine Learning, HA, …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Existing Tooling &amp; Eco-System</a:t>
            </a:r>
          </a:p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Graph per database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 &amp; create graphs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 nodes-tables &amp; edge-tables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 Language Extension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MATCH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52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432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53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848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54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517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55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02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56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851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57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0804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58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3859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https://neo4j.com/blog/why-database-query-language-matters/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59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902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2388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60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018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Cases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GB" b="0" dirty="0">
                <a:effectLst/>
              </a:rPr>
              <a:t>Transitive closure of a graph</a:t>
            </a:r>
          </a:p>
          <a:p>
            <a:pPr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a directed graph, find out if a node j is reachable from another node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all vertex pairs 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j) in the given graph. Here reachable mean that there is a path from node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j. </a:t>
            </a:r>
          </a:p>
          <a:p>
            <a:pPr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reach-ability matrix is called transitive closure of a graph.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61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520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62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1526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63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5604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64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3161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076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66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668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67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6899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one important addition here.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direction of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EDGE.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5814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one important addition here.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direction of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EDGE.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154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How to Use the WHERE Clause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Overview of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Comparison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String Comparisons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by Using Logical Operators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Range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Filter Data Using a List of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Working with NULL Values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Introducing Native SQL Server Functions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Functions Relating to NULL Values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176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70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714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one important addition here.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direction of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EDGE.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6C52-F445-44F9-8033-6A03C97C34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1217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72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00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75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86C52-F445-44F9-8033-6A03C97C342E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12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5408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33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998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93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8" y="2700868"/>
            <a:ext cx="8596667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8" y="4527448"/>
            <a:ext cx="8596667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0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451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1"/>
            <a:ext cx="4184035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01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8" y="2160983"/>
            <a:ext cx="418562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00" indent="0">
              <a:buNone/>
              <a:defRPr sz="2000" b="1"/>
            </a:lvl2pPr>
            <a:lvl3pPr marL="914202" indent="0">
              <a:buNone/>
              <a:defRPr sz="1800" b="1"/>
            </a:lvl3pPr>
            <a:lvl4pPr marL="1371302" indent="0">
              <a:buNone/>
              <a:defRPr sz="1600" b="1"/>
            </a:lvl4pPr>
            <a:lvl5pPr marL="1828404" indent="0">
              <a:buNone/>
              <a:defRPr sz="1600" b="1"/>
            </a:lvl5pPr>
            <a:lvl6pPr marL="2285504" indent="0">
              <a:buNone/>
              <a:defRPr sz="1600" b="1"/>
            </a:lvl6pPr>
            <a:lvl7pPr marL="2742605" indent="0">
              <a:buNone/>
              <a:defRPr sz="1600" b="1"/>
            </a:lvl7pPr>
            <a:lvl8pPr marL="3199706" indent="0">
              <a:buNone/>
              <a:defRPr sz="1600" b="1"/>
            </a:lvl8pPr>
            <a:lvl9pPr marL="36568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8" y="2737250"/>
            <a:ext cx="418562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00" indent="0">
              <a:buNone/>
              <a:defRPr sz="2000" b="1"/>
            </a:lvl2pPr>
            <a:lvl3pPr marL="914202" indent="0">
              <a:buNone/>
              <a:defRPr sz="1800" b="1"/>
            </a:lvl3pPr>
            <a:lvl4pPr marL="1371302" indent="0">
              <a:buNone/>
              <a:defRPr sz="1600" b="1"/>
            </a:lvl4pPr>
            <a:lvl5pPr marL="1828404" indent="0">
              <a:buNone/>
              <a:defRPr sz="1600" b="1"/>
            </a:lvl5pPr>
            <a:lvl6pPr marL="2285504" indent="0">
              <a:buNone/>
              <a:defRPr sz="1600" b="1"/>
            </a:lvl6pPr>
            <a:lvl7pPr marL="2742605" indent="0">
              <a:buNone/>
              <a:defRPr sz="1600" b="1"/>
            </a:lvl7pPr>
            <a:lvl8pPr marL="3199706" indent="0">
              <a:buNone/>
              <a:defRPr sz="1600" b="1"/>
            </a:lvl8pPr>
            <a:lvl9pPr marL="36568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50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25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8" y="609600"/>
            <a:ext cx="8596667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187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99950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8" y="1498608"/>
            <a:ext cx="3854527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4"/>
            <a:ext cx="451354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8" y="2777070"/>
            <a:ext cx="3854527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6965" indent="0">
              <a:buNone/>
              <a:defRPr sz="1400"/>
            </a:lvl2pPr>
            <a:lvl3pPr marL="913928" indent="0">
              <a:buNone/>
              <a:defRPr sz="1200"/>
            </a:lvl3pPr>
            <a:lvl4pPr marL="1370892" indent="0">
              <a:buNone/>
              <a:defRPr sz="1000"/>
            </a:lvl4pPr>
            <a:lvl5pPr marL="1827854" indent="0">
              <a:buNone/>
              <a:defRPr sz="1000"/>
            </a:lvl5pPr>
            <a:lvl6pPr marL="2284819" indent="0">
              <a:buNone/>
              <a:defRPr sz="1000"/>
            </a:lvl6pPr>
            <a:lvl7pPr marL="2741781" indent="0">
              <a:buNone/>
              <a:defRPr sz="1000"/>
            </a:lvl7pPr>
            <a:lvl8pPr marL="3198745" indent="0">
              <a:buNone/>
              <a:defRPr sz="1000"/>
            </a:lvl8pPr>
            <a:lvl9pPr marL="36557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6851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8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8" y="609600"/>
            <a:ext cx="8596667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00" indent="0">
              <a:buNone/>
              <a:defRPr sz="1600"/>
            </a:lvl2pPr>
            <a:lvl3pPr marL="914202" indent="0">
              <a:buNone/>
              <a:defRPr sz="1600"/>
            </a:lvl3pPr>
            <a:lvl4pPr marL="1371302" indent="0">
              <a:buNone/>
              <a:defRPr sz="1600"/>
            </a:lvl4pPr>
            <a:lvl5pPr marL="1828404" indent="0">
              <a:buNone/>
              <a:defRPr sz="1600"/>
            </a:lvl5pPr>
            <a:lvl6pPr marL="2285504" indent="0">
              <a:buNone/>
              <a:defRPr sz="1600"/>
            </a:lvl6pPr>
            <a:lvl7pPr marL="2742605" indent="0">
              <a:buNone/>
              <a:defRPr sz="1600"/>
            </a:lvl7pPr>
            <a:lvl8pPr marL="3199706" indent="0">
              <a:buNone/>
              <a:defRPr sz="1600"/>
            </a:lvl8pPr>
            <a:lvl9pPr marL="3656806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8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00" indent="0">
              <a:buNone/>
              <a:defRPr sz="1200"/>
            </a:lvl2pPr>
            <a:lvl3pPr marL="914202" indent="0">
              <a:buNone/>
              <a:defRPr sz="1000"/>
            </a:lvl3pPr>
            <a:lvl4pPr marL="1371302" indent="0">
              <a:buNone/>
              <a:defRPr sz="900"/>
            </a:lvl4pPr>
            <a:lvl5pPr marL="1828404" indent="0">
              <a:buNone/>
              <a:defRPr sz="900"/>
            </a:lvl5pPr>
            <a:lvl6pPr marL="2285504" indent="0">
              <a:buNone/>
              <a:defRPr sz="900"/>
            </a:lvl6pPr>
            <a:lvl7pPr marL="2742605" indent="0">
              <a:buNone/>
              <a:defRPr sz="900"/>
            </a:lvl7pPr>
            <a:lvl8pPr marL="3199706" indent="0">
              <a:buNone/>
              <a:defRPr sz="900"/>
            </a:lvl8pPr>
            <a:lvl9pPr marL="365680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574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30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3" y="4013205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00" indent="0">
              <a:buFontTx/>
              <a:buNone/>
              <a:defRPr/>
            </a:lvl2pPr>
            <a:lvl3pPr marL="914202" indent="0">
              <a:buFontTx/>
              <a:buNone/>
              <a:defRPr/>
            </a:lvl3pPr>
            <a:lvl4pPr marL="1371302" indent="0">
              <a:buFontTx/>
              <a:buNone/>
              <a:defRPr/>
            </a:lvl4pPr>
            <a:lvl5pPr marL="182840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8" y="4527448"/>
            <a:ext cx="8596667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0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870" y="790383"/>
            <a:ext cx="609600" cy="584776"/>
          </a:xfrm>
          <a:prstGeom prst="rect">
            <a:avLst/>
          </a:prstGeom>
        </p:spPr>
        <p:txBody>
          <a:bodyPr vert="horz" lIns="91427" tIns="45713" rIns="91427" bIns="45713" rtlCol="0" anchor="ctr">
            <a:noAutofit/>
          </a:bodyPr>
          <a:lstStyle/>
          <a:p>
            <a:pPr defTabSz="1218905"/>
            <a:r>
              <a:rPr lang="en-US" sz="7997" dirty="0">
                <a:ln w="3175" cmpd="sng">
                  <a:noFill/>
                </a:ln>
                <a:solidFill>
                  <a:srgbClr val="002855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60"/>
            <a:ext cx="609600" cy="584776"/>
          </a:xfrm>
          <a:prstGeom prst="rect">
            <a:avLst/>
          </a:prstGeom>
        </p:spPr>
        <p:txBody>
          <a:bodyPr vert="horz" lIns="91427" tIns="45713" rIns="91427" bIns="45713" rtlCol="0" anchor="ctr">
            <a:noAutofit/>
          </a:bodyPr>
          <a:lstStyle/>
          <a:p>
            <a:pPr defTabSz="1218905"/>
            <a:r>
              <a:rPr lang="en-US" sz="7997" dirty="0">
                <a:ln w="3175" cmpd="sng">
                  <a:noFill/>
                </a:ln>
                <a:solidFill>
                  <a:srgbClr val="002855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533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1905001"/>
            <a:ext cx="10058401" cy="2593975"/>
          </a:xfrm>
        </p:spPr>
        <p:txBody>
          <a:bodyPr anchor="b"/>
          <a:lstStyle>
            <a:lvl1pPr>
              <a:defRPr sz="7919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1" y="4572005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474874" y="1584961"/>
            <a:ext cx="2438399" cy="487681"/>
          </a:xfrm>
          <a:prstGeom prst="rect">
            <a:avLst/>
          </a:prstGeom>
        </p:spPr>
        <p:txBody>
          <a:bodyPr/>
          <a:lstStyle/>
          <a:p>
            <a:pPr defTabSz="1218905"/>
            <a:fld id="{7EFF92D8-AF22-411E-B9AE-E6F431A2EF75}" type="datetimeFigureOut">
              <a:rPr lang="en-GB" smtClean="0">
                <a:solidFill>
                  <a:prstClr val="black"/>
                </a:solidFill>
              </a:rPr>
              <a:pPr defTabSz="1218905"/>
              <a:t>14/09/2018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10510432" y="3987801"/>
            <a:ext cx="2367281" cy="487681"/>
          </a:xfrm>
          <a:prstGeom prst="rect">
            <a:avLst/>
          </a:prstGeom>
        </p:spPr>
        <p:txBody>
          <a:bodyPr/>
          <a:lstStyle/>
          <a:p>
            <a:pPr defTabSz="1218905"/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5718" y="5648960"/>
            <a:ext cx="73152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pPr defTabSz="1218905"/>
            <a:fld id="{4F07C48C-936C-4CCD-8D54-35BE3E65F304}" type="slidenum">
              <a:rPr lang="en-GB" smtClean="0">
                <a:solidFill>
                  <a:prstClr val="black"/>
                </a:solidFill>
              </a:rPr>
              <a:pPr defTabSz="1218905"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1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29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27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69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862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22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12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2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97CF4-16F1-4F22-B78C-E10587E26689}" type="datetimeFigureOut">
              <a:rPr lang="en-GB" smtClean="0"/>
              <a:t>14/09/2018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3ADED-1E69-417A-9B48-888EEA2A20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71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8" y="609600"/>
            <a:ext cx="8596667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8" y="2160591"/>
            <a:ext cx="859666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897" y="5766607"/>
            <a:ext cx="2202903" cy="55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3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fade/>
  </p:transition>
  <p:txStyles>
    <p:titleStyle>
      <a:lvl1pPr algn="l" defTabSz="457100" rtl="0" eaLnBrk="1" latinLnBrk="0" hangingPunct="1">
        <a:spcBef>
          <a:spcPct val="0"/>
        </a:spcBef>
        <a:buNone/>
        <a:defRPr sz="3600" kern="1200">
          <a:solidFill>
            <a:srgbClr val="0057B8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26" indent="-342826" algn="l" defTabSz="4571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789" indent="-285688" algn="l" defTabSz="4571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752" indent="-228551" algn="l" defTabSz="4571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599853" indent="-228551" algn="l" defTabSz="4571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6953" indent="-228551" algn="l" defTabSz="4571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055" indent="-228551" algn="l" defTabSz="4571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155" indent="-228551" algn="l" defTabSz="4571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256" indent="-228551" algn="l" defTabSz="4571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356" indent="-228551" algn="l" defTabSz="4571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0" algn="l" defTabSz="4571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02" algn="l" defTabSz="4571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02" algn="l" defTabSz="4571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04" algn="l" defTabSz="4571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04" algn="l" defTabSz="4571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05" algn="l" defTabSz="4571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06" algn="l" defTabSz="4571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06" algn="l" defTabSz="4571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jpe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technet.microsoft.com/dataplatforminsider/2017/04/20/graph-data-processing-with-sql-server-2017/" TargetMode="External"/><Relationship Id="rId13" Type="http://schemas.openxmlformats.org/officeDocument/2006/relationships/hyperlink" Target="https://www.youtube.com/watch?v=3vleFxDGoEs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stephanefrechette.com/sql-graph-sql-server-2017/#.WVbCP2grKUl" TargetMode="External"/><Relationship Id="rId12" Type="http://schemas.openxmlformats.org/officeDocument/2006/relationships/hyperlink" Target="https://github.com/Microsoft/sql-server-samples/blob/master/samples/applications/iot-connected-car/README.md" TargetMode="External"/><Relationship Id="rId2" Type="http://schemas.openxmlformats.org/officeDocument/2006/relationships/notesSlide" Target="../notesSlides/notesSlide64.xml"/><Relationship Id="rId16" Type="http://schemas.openxmlformats.org/officeDocument/2006/relationships/hyperlink" Target="https://social.technet.microsoft.com/wiki/contents/articles/37993.t-sql-graph-based-tables-in-sql-2017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qlblog.com/blogs/john_paul_cook/archive/2017/06/19/modeling-many-to-many-relationships-in-sql-server-2017-graph-database.aspx" TargetMode="External"/><Relationship Id="rId11" Type="http://schemas.openxmlformats.org/officeDocument/2006/relationships/hyperlink" Target="https://github.com/arvindshmicrosoft/MillionSongDatasetinSQLServer" TargetMode="External"/><Relationship Id="rId5" Type="http://schemas.openxmlformats.org/officeDocument/2006/relationships/hyperlink" Target="https://www.mssqltips.com/sqlservertip/4883/sql-server-2017-graph-database-example/" TargetMode="External"/><Relationship Id="rId15" Type="http://schemas.openxmlformats.org/officeDocument/2006/relationships/hyperlink" Target="https://sonra.io/2017/06/12/benefits-graph-databases-data-warehousing/" TargetMode="External"/><Relationship Id="rId10" Type="http://schemas.openxmlformats.org/officeDocument/2006/relationships/hyperlink" Target="https://blogs.msdn.microsoft.com/sqlcat/2017/04/21/build-a-recommendation-system-with-the-support-for-graph-data-in-sql-server-2017-and-azure-sql-db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stackoverflow.com/questions/20979831/recursive-query-used-for-transitive-closure" TargetMode="External"/><Relationship Id="rId14" Type="http://schemas.openxmlformats.org/officeDocument/2006/relationships/hyperlink" Target="https://www.simple-talk.com/sql/t-sql-programming/sql-graph-objects-sql-server-2017-good-bad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441" y="575608"/>
            <a:ext cx="10825114" cy="5740352"/>
          </a:xfrm>
          <a:solidFill>
            <a:schemeClr val="tx1">
              <a:alpha val="50000"/>
            </a:schemeClr>
          </a:solidFill>
        </p:spPr>
        <p:txBody>
          <a:bodyPr anchor="t">
            <a:normAutofit fontScale="90000"/>
          </a:bodyPr>
          <a:lstStyle/>
          <a:p>
            <a:pPr algn="l"/>
            <a:br>
              <a:rPr lang="en-GB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</a:br>
            <a:r>
              <a:rPr lang="en-GB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  <a:t>	Enhancing     relational     models 	with     graph     processing     In     </a:t>
            </a:r>
            <a:br>
              <a:rPr lang="en-GB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</a:br>
            <a:r>
              <a:rPr lang="en-GB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  <a:t>	SQL    Server     2017</a:t>
            </a:r>
            <a:br>
              <a:rPr lang="en-GB" dirty="0"/>
            </a:br>
            <a:r>
              <a:rPr lang="en-GB" sz="4800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  <a:t>	</a:t>
            </a:r>
            <a:br>
              <a:rPr lang="en-GB" sz="4800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</a:br>
            <a:br>
              <a:rPr lang="en-GB" sz="4800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</a:br>
            <a:r>
              <a:rPr lang="en-GB" sz="3600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  <a:t>	Terry   McCann</a:t>
            </a:r>
            <a:br>
              <a:rPr lang="en-GB" sz="3600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</a:br>
            <a:br>
              <a:rPr lang="en-GB" sz="3600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</a:br>
            <a:r>
              <a:rPr lang="en-GB" sz="3600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  <a:t>	@SQLshark</a:t>
            </a:r>
            <a:endParaRPr lang="en-GB" sz="4800" dirty="0">
              <a:solidFill>
                <a:schemeClr val="bg1"/>
              </a:solidFill>
              <a:latin typeface="Bebas" pitchFamily="2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1C469-B5C2-4824-9DE1-E396F93911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373" y="4914284"/>
            <a:ext cx="2797862" cy="1128831"/>
          </a:xfrm>
          <a:prstGeom prst="rect">
            <a:avLst/>
          </a:prstGeom>
        </p:spPr>
      </p:pic>
      <p:pic>
        <p:nvPicPr>
          <p:cNvPr id="6" name="Picture 2" descr="https://avatars3.githubusercontent.com/u/12963406?s=460&amp;v=4">
            <a:extLst>
              <a:ext uri="{FF2B5EF4-FFF2-40B4-BE49-F238E27FC236}">
                <a16:creationId xmlns:a16="http://schemas.microsoft.com/office/drawing/2014/main" id="{0916014D-1E88-4CF6-A7F0-49B375D1E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6516">
            <a:off x="8796161" y="3693365"/>
            <a:ext cx="2273469" cy="22734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58362-D69A-4733-87D6-764163447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3378" y="3727153"/>
            <a:ext cx="2742857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8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Königsberg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Bridge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632938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123" y="319222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Königsberg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Bridge Problem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124" y="1239893"/>
            <a:ext cx="6720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“Which route would allow you to cross all 7 bridges without crossing any more than once”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2845" y="4930624"/>
            <a:ext cx="6720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Take a minute to work it out</a:t>
            </a:r>
          </a:p>
        </p:txBody>
      </p:sp>
      <p:pic>
        <p:nvPicPr>
          <p:cNvPr id="2050" name="Picture 2" descr="https://www.maa.org/sites/default/files/images/cms_upload/Konigsberg_colour3793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82" y="480390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30 Second Timer With Jeopardy Thinking 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13524" y="59986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5 0.00879 L -0.29453 0.1884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96" y="898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2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Solved it? 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169721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pic>
        <p:nvPicPr>
          <p:cNvPr id="2050" name="Picture 2" descr="https://www.maa.org/sites/default/files/images/cms_upload/Konigsberg_colour3793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3" y="1280020"/>
            <a:ext cx="2698626" cy="215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www.maa.org/sites/default/files/images/cms_upload/Konigsberg_colour3793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78" y="1280014"/>
            <a:ext cx="2698626" cy="215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www.maa.org/sites/default/files/images/cms_upload/Konigsberg_colour3793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52" y="1280014"/>
            <a:ext cx="2698626" cy="215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ww.maa.org/sites/default/files/images/cms_upload/Konigsberg_colour3793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907" y="1280016"/>
            <a:ext cx="2698626" cy="215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maa.org/sites/default/files/images/cms_upload/Konigsberg_colour3793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3" y="3919422"/>
            <a:ext cx="2698626" cy="215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www.maa.org/sites/default/files/images/cms_upload/Konigsberg_colour3793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78" y="3919416"/>
            <a:ext cx="2698626" cy="215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ww.maa.org/sites/default/files/images/cms_upload/Konigsberg_colour3793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52" y="3919416"/>
            <a:ext cx="2698626" cy="215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www.maa.org/sites/default/files/images/cms_upload/Konigsberg_colour3793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907" y="3919418"/>
            <a:ext cx="2698626" cy="215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2" y="1140588"/>
            <a:ext cx="12068000" cy="49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35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pic>
        <p:nvPicPr>
          <p:cNvPr id="3074" name="Picture 2" descr="Image result for leonhard eul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36" y="1147737"/>
            <a:ext cx="3717356" cy="485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9053" y="378296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Leonhard Euler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96054" y="6285062"/>
            <a:ext cx="3891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https://www.youtube.com/watch?v=nZwSo4vfw6c</a:t>
            </a:r>
          </a:p>
        </p:txBody>
      </p:sp>
    </p:spTree>
    <p:extLst>
      <p:ext uri="{BB962C8B-B14F-4D97-AF65-F5344CB8AC3E}">
        <p14:creationId xmlns:p14="http://schemas.microsoft.com/office/powerpoint/2010/main" val="4075830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66700" y="426027"/>
            <a:ext cx="11620612" cy="56004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66700" y="1461654"/>
            <a:ext cx="11620612" cy="341989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6041907"/>
            <a:ext cx="2085714" cy="566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2" name="Rectangle 1"/>
          <p:cNvSpPr/>
          <p:nvPr/>
        </p:nvSpPr>
        <p:spPr>
          <a:xfrm>
            <a:off x="7996054" y="6285062"/>
            <a:ext cx="3891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https://www.youtube.com/watch?v=nZwSo4vfw6c</a:t>
            </a:r>
          </a:p>
        </p:txBody>
      </p:sp>
      <p:sp>
        <p:nvSpPr>
          <p:cNvPr id="8" name="Oval 7"/>
          <p:cNvSpPr/>
          <p:nvPr/>
        </p:nvSpPr>
        <p:spPr>
          <a:xfrm>
            <a:off x="985848" y="1790019"/>
            <a:ext cx="3495597" cy="24038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64333" y="1969681"/>
            <a:ext cx="3495597" cy="24038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372841" y="541569"/>
            <a:ext cx="518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NORTH BANK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1445" y="5062305"/>
            <a:ext cx="518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SOUTH BANK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0085" y="2648379"/>
            <a:ext cx="347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ISLAND ONE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91935" y="2803891"/>
            <a:ext cx="371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ISLAND TWO</a:t>
            </a:r>
          </a:p>
        </p:txBody>
      </p:sp>
      <p:pic>
        <p:nvPicPr>
          <p:cNvPr id="17" name="Picture 2" descr="https://www.maa.org/sites/default/files/images/cms_upload/Konigsberg_colour3793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128" y="526106"/>
            <a:ext cx="7227088" cy="57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68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8" grpId="0" animBg="1"/>
      <p:bldP spid="10" grpId="0" animBg="1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66700" y="426027"/>
            <a:ext cx="11620612" cy="560049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66700" y="1461654"/>
            <a:ext cx="11620612" cy="341989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6041907"/>
            <a:ext cx="2085714" cy="566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2" name="Rectangle 1"/>
          <p:cNvSpPr/>
          <p:nvPr/>
        </p:nvSpPr>
        <p:spPr>
          <a:xfrm>
            <a:off x="7996054" y="6285062"/>
            <a:ext cx="3891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https://www.youtube.com/watch?v=nZwSo4vfw6c</a:t>
            </a:r>
          </a:p>
        </p:txBody>
      </p:sp>
      <p:sp>
        <p:nvSpPr>
          <p:cNvPr id="8" name="Oval 7"/>
          <p:cNvSpPr/>
          <p:nvPr/>
        </p:nvSpPr>
        <p:spPr>
          <a:xfrm>
            <a:off x="985848" y="1790019"/>
            <a:ext cx="3495597" cy="24038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64333" y="1969681"/>
            <a:ext cx="3495597" cy="24038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297228" y="2555519"/>
            <a:ext cx="872836" cy="8728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8275713" y="2621025"/>
            <a:ext cx="872836" cy="8728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356005" y="5017614"/>
            <a:ext cx="872836" cy="8728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318070" y="476056"/>
            <a:ext cx="872836" cy="8728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918570" y="444273"/>
            <a:ext cx="347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8506" y="2703052"/>
            <a:ext cx="1225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81186" y="2795833"/>
            <a:ext cx="347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27324" y="5483410"/>
            <a:ext cx="347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sp>
        <p:nvSpPr>
          <p:cNvPr id="6" name="Oval 5"/>
          <p:cNvSpPr/>
          <p:nvPr/>
        </p:nvSpPr>
        <p:spPr>
          <a:xfrm>
            <a:off x="2763982" y="748145"/>
            <a:ext cx="5964382" cy="48006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>
            <a:stCxn id="17" idx="6"/>
            <a:endCxn id="18" idx="2"/>
          </p:cNvCxnSpPr>
          <p:nvPr/>
        </p:nvCxnSpPr>
        <p:spPr>
          <a:xfrm>
            <a:off x="3170064" y="2991937"/>
            <a:ext cx="5105649" cy="655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/>
          <p:cNvSpPr/>
          <p:nvPr/>
        </p:nvSpPr>
        <p:spPr>
          <a:xfrm rot="7737868">
            <a:off x="1861596" y="-495497"/>
            <a:ext cx="4285177" cy="2870491"/>
          </a:xfrm>
          <a:prstGeom prst="arc">
            <a:avLst>
              <a:gd name="adj1" fmla="val 13936356"/>
              <a:gd name="adj2" fmla="val 20861673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c 31"/>
          <p:cNvSpPr/>
          <p:nvPr/>
        </p:nvSpPr>
        <p:spPr>
          <a:xfrm rot="1083004">
            <a:off x="1347194" y="3328284"/>
            <a:ext cx="4285177" cy="2870491"/>
          </a:xfrm>
          <a:prstGeom prst="arc">
            <a:avLst>
              <a:gd name="adj1" fmla="val 13936356"/>
              <a:gd name="adj2" fmla="val 21576076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 rot="19346141">
            <a:off x="3072225" y="853384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36" name="TextBox 35"/>
          <p:cNvSpPr txBox="1"/>
          <p:nvPr/>
        </p:nvSpPr>
        <p:spPr>
          <a:xfrm rot="19346141">
            <a:off x="3914375" y="1724175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37" name="TextBox 36"/>
          <p:cNvSpPr txBox="1"/>
          <p:nvPr/>
        </p:nvSpPr>
        <p:spPr>
          <a:xfrm rot="2469097">
            <a:off x="3361283" y="4501781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38" name="TextBox 37"/>
          <p:cNvSpPr txBox="1"/>
          <p:nvPr/>
        </p:nvSpPr>
        <p:spPr>
          <a:xfrm rot="2469097">
            <a:off x="4646000" y="3503511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78241" y="2322622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40" name="TextBox 39"/>
          <p:cNvSpPr txBox="1"/>
          <p:nvPr/>
        </p:nvSpPr>
        <p:spPr>
          <a:xfrm rot="19652661">
            <a:off x="6944850" y="4297365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41" name="TextBox 40"/>
          <p:cNvSpPr txBox="1"/>
          <p:nvPr/>
        </p:nvSpPr>
        <p:spPr>
          <a:xfrm rot="2469097">
            <a:off x="7701789" y="1114197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39694" y="505848"/>
            <a:ext cx="53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5003" y="2668306"/>
            <a:ext cx="53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86050" y="5068513"/>
            <a:ext cx="53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89723" y="2630517"/>
            <a:ext cx="53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264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6" grpId="0" animBg="1"/>
      <p:bldP spid="31" grpId="0" animBg="1"/>
      <p:bldP spid="32" grpId="0" animBg="1"/>
      <p:bldP spid="33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66700" y="426027"/>
            <a:ext cx="11620612" cy="560049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66700" y="1461654"/>
            <a:ext cx="11620612" cy="341989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6041907"/>
            <a:ext cx="2085714" cy="566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2" name="Rectangle 1"/>
          <p:cNvSpPr/>
          <p:nvPr/>
        </p:nvSpPr>
        <p:spPr>
          <a:xfrm>
            <a:off x="7996054" y="6285062"/>
            <a:ext cx="3891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https://www.youtube.com/watch?v=nZwSo4vfw6c</a:t>
            </a:r>
          </a:p>
        </p:txBody>
      </p:sp>
      <p:sp>
        <p:nvSpPr>
          <p:cNvPr id="8" name="Oval 7"/>
          <p:cNvSpPr/>
          <p:nvPr/>
        </p:nvSpPr>
        <p:spPr>
          <a:xfrm>
            <a:off x="985848" y="1790019"/>
            <a:ext cx="3495597" cy="24038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64333" y="1969681"/>
            <a:ext cx="3495597" cy="24038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297228" y="2555519"/>
            <a:ext cx="872836" cy="8728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8275713" y="2621025"/>
            <a:ext cx="872836" cy="8728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356005" y="5017614"/>
            <a:ext cx="872836" cy="8728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318070" y="476056"/>
            <a:ext cx="872836" cy="8728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918570" y="444273"/>
            <a:ext cx="347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8506" y="2703052"/>
            <a:ext cx="1225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81186" y="2795833"/>
            <a:ext cx="347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27324" y="5483410"/>
            <a:ext cx="347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sp>
        <p:nvSpPr>
          <p:cNvPr id="6" name="Oval 5"/>
          <p:cNvSpPr/>
          <p:nvPr/>
        </p:nvSpPr>
        <p:spPr>
          <a:xfrm>
            <a:off x="2763982" y="748145"/>
            <a:ext cx="5964382" cy="48006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>
            <a:stCxn id="17" idx="6"/>
            <a:endCxn id="18" idx="2"/>
          </p:cNvCxnSpPr>
          <p:nvPr/>
        </p:nvCxnSpPr>
        <p:spPr>
          <a:xfrm>
            <a:off x="3170064" y="2991937"/>
            <a:ext cx="5105649" cy="655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/>
          <p:cNvSpPr/>
          <p:nvPr/>
        </p:nvSpPr>
        <p:spPr>
          <a:xfrm rot="1083004">
            <a:off x="1347194" y="3328284"/>
            <a:ext cx="4285177" cy="2870491"/>
          </a:xfrm>
          <a:prstGeom prst="arc">
            <a:avLst>
              <a:gd name="adj1" fmla="val 13936356"/>
              <a:gd name="adj2" fmla="val 21576076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 rot="19346141">
            <a:off x="3072225" y="853384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37" name="TextBox 36"/>
          <p:cNvSpPr txBox="1"/>
          <p:nvPr/>
        </p:nvSpPr>
        <p:spPr>
          <a:xfrm rot="2469097">
            <a:off x="3361283" y="4501781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38" name="TextBox 37"/>
          <p:cNvSpPr txBox="1"/>
          <p:nvPr/>
        </p:nvSpPr>
        <p:spPr>
          <a:xfrm rot="2469097">
            <a:off x="4646000" y="3503511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78241" y="2322622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40" name="TextBox 39"/>
          <p:cNvSpPr txBox="1"/>
          <p:nvPr/>
        </p:nvSpPr>
        <p:spPr>
          <a:xfrm rot="19652661">
            <a:off x="6944850" y="4297365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41" name="TextBox 40"/>
          <p:cNvSpPr txBox="1"/>
          <p:nvPr/>
        </p:nvSpPr>
        <p:spPr>
          <a:xfrm rot="2469097">
            <a:off x="7701789" y="1114197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39694" y="505848"/>
            <a:ext cx="53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5003" y="2668306"/>
            <a:ext cx="53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86050" y="5068513"/>
            <a:ext cx="53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89723" y="2630517"/>
            <a:ext cx="53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871" y="746329"/>
            <a:ext cx="6400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92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pic>
        <p:nvPicPr>
          <p:cNvPr id="3074" name="Picture 2" descr="Image result for leonhard eul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37" y="1147737"/>
            <a:ext cx="3717356" cy="485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9053" y="378296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Leonhard Euler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96054" y="6285062"/>
            <a:ext cx="3891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https://www.youtube.com/watch?v=nZwSo4vfw6c</a:t>
            </a:r>
          </a:p>
        </p:txBody>
      </p:sp>
      <p:pic>
        <p:nvPicPr>
          <p:cNvPr id="18434" name="Picture 2" descr="Image result for graph theo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402" y="733142"/>
            <a:ext cx="5465562" cy="546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95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875" y="3689855"/>
            <a:ext cx="12013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  <a:r>
              <a:rPr lang="en-GB" sz="4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An entity in a graph </a:t>
            </a:r>
          </a:p>
          <a:p>
            <a:endParaRPr lang="en-GB" sz="4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48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  <a:r>
              <a:rPr lang="en-GB" sz="4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Relationship between NODEs </a:t>
            </a:r>
            <a:endParaRPr lang="en-GB" sz="4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6396" y="845802"/>
            <a:ext cx="3495597" cy="24038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874881" y="1025464"/>
            <a:ext cx="3495597" cy="24038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2207776" y="1611302"/>
            <a:ext cx="872836" cy="8728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8186261" y="1676808"/>
            <a:ext cx="872836" cy="8728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029054" y="1758835"/>
            <a:ext cx="1225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91734" y="1851616"/>
            <a:ext cx="347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</a:t>
            </a:r>
          </a:p>
        </p:txBody>
      </p:sp>
      <p:cxnSp>
        <p:nvCxnSpPr>
          <p:cNvPr id="23" name="Straight Connector 22"/>
          <p:cNvCxnSpPr>
            <a:stCxn id="19" idx="6"/>
            <a:endCxn id="20" idx="2"/>
          </p:cNvCxnSpPr>
          <p:nvPr/>
        </p:nvCxnSpPr>
        <p:spPr>
          <a:xfrm>
            <a:off x="3080612" y="2047720"/>
            <a:ext cx="5105649" cy="655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78533" y="1524500"/>
            <a:ext cx="115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41474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0BEA01-D39E-41C6-8D46-8C86C5523003}"/>
              </a:ext>
            </a:extLst>
          </p:cNvPr>
          <p:cNvSpPr/>
          <p:nvPr/>
        </p:nvSpPr>
        <p:spPr>
          <a:xfrm>
            <a:off x="8977142" y="5658056"/>
            <a:ext cx="1186543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998" y="2526942"/>
            <a:ext cx="1749721" cy="180411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641" y="4747395"/>
            <a:ext cx="1994501" cy="1813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80" y="229445"/>
            <a:ext cx="2139556" cy="1677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686" y="4887916"/>
            <a:ext cx="1613733" cy="1532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763" y="2806847"/>
            <a:ext cx="1740656" cy="1441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4577" y="296838"/>
            <a:ext cx="2067028" cy="160466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67" y="0"/>
            <a:ext cx="6096393" cy="6858000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75729" tIns="140583" rIns="175729" bIns="140583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776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8776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4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42" y="1986592"/>
            <a:ext cx="3276689" cy="8202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64816" y="3654188"/>
            <a:ext cx="4026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We </a:t>
            </a:r>
            <a:r>
              <a:rPr kumimoji="0" lang="en-GB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enable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our </a:t>
            </a:r>
            <a:r>
              <a:rPr kumimoji="0" lang="en-GB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clients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make </a:t>
            </a:r>
            <a:r>
              <a:rPr kumimoji="0" lang="en-GB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sense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of their </a:t>
            </a:r>
            <a:r>
              <a:rPr kumimoji="0" lang="en-GB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0532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a Graph Database?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2331076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2" name="Rectangle 1"/>
          <p:cNvSpPr/>
          <p:nvPr/>
        </p:nvSpPr>
        <p:spPr>
          <a:xfrm>
            <a:off x="192911" y="671691"/>
            <a:ext cx="1168977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computing, a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graph database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is a database that uses graph structures for semantic queries with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nodes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edges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properties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to represent and store data.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2911" y="3802999"/>
            <a:ext cx="116897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Graph databases, by design, allow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simple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fast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retrieval of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complex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hierarchical structures that are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difficult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to model in relational systems </a:t>
            </a:r>
          </a:p>
        </p:txBody>
      </p:sp>
    </p:spTree>
    <p:extLst>
      <p:ext uri="{BB962C8B-B14F-4D97-AF65-F5344CB8AC3E}">
        <p14:creationId xmlns:p14="http://schemas.microsoft.com/office/powerpoint/2010/main" val="30221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2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You cannot do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that in a Relational Database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31160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pic>
        <p:nvPicPr>
          <p:cNvPr id="3074" name="Picture 2" descr="Image result for deep in though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733"/>
            <a:ext cx="12192000" cy="686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10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</a:t>
            </a:r>
            <a:r>
              <a:rPr kumimoji="0" lang="en-GB" sz="4400" b="1" i="1" u="none" strike="noStrike" kern="1200" cap="none" spc="0" normalizeH="0" baseline="0" noProof="0" dirty="0">
                <a:ln>
                  <a:noFill/>
                </a:ln>
                <a:solidFill>
                  <a:srgbClr val="F1C215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Light" panose="020B0502040204020203" pitchFamily="34" charset="0"/>
              </a:rPr>
              <a:t>problem</a:t>
            </a: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with relational databases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26094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88502" y="2678483"/>
            <a:ext cx="31805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1" u="none" strike="noStrike" kern="1200" cap="none" spc="0" normalizeH="0" baseline="0" noProof="0" dirty="0">
                <a:ln>
                  <a:noFill/>
                </a:ln>
                <a:solidFill>
                  <a:srgbClr val="F1C215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Light" panose="020B0502040204020203" pitchFamily="34" charset="0"/>
              </a:rPr>
              <a:t>relational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7669" y="2635040"/>
            <a:ext cx="1437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Why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2566" y="2635040"/>
            <a:ext cx="2935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database?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1957" y="2635040"/>
            <a:ext cx="1898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theory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32062" y="2582181"/>
            <a:ext cx="6442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Simple Example</a:t>
            </a:r>
            <a:endParaRPr lang="en-GB" sz="4400" b="1" i="1" dirty="0">
              <a:solidFill>
                <a:srgbClr val="F1C215"/>
              </a:solidFill>
              <a:latin typeface="Calibri" panose="020F0502020204030204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1066695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pic>
        <p:nvPicPr>
          <p:cNvPr id="1026" name="Picture 2" descr="https://sonra.io/wp-content/uploads/2017/06/word-image-39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888" y="439081"/>
            <a:ext cx="6248400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71521" y="630943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https://sonra.io/2017/06/12/benefits-graph-databases-data-warehousing/</a:t>
            </a:r>
          </a:p>
        </p:txBody>
      </p:sp>
    </p:spTree>
    <p:extLst>
      <p:ext uri="{BB962C8B-B14F-4D97-AF65-F5344CB8AC3E}">
        <p14:creationId xmlns:p14="http://schemas.microsoft.com/office/powerpoint/2010/main" val="1088925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Impedance Mismatch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1939721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11" y="421331"/>
            <a:ext cx="7873340" cy="6209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97" y="421331"/>
            <a:ext cx="7871754" cy="613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6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0" y="2228363"/>
          <a:ext cx="5565913" cy="4439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Image" r:id="rId5" imgW="5076000" imgH="4047480" progId="Photoshop.Image.12">
                  <p:embed/>
                </p:oleObj>
              </mc:Choice>
              <mc:Fallback>
                <p:oleObj name="Image" r:id="rId5" imgW="5076000" imgH="4047480" progId="Photoshop.Image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228363"/>
                        <a:ext cx="5565913" cy="4439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6211" y="498127"/>
            <a:ext cx="11668259" cy="3170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defTabSz="457200">
              <a:spcBef>
                <a:spcPct val="0"/>
              </a:spcBef>
              <a:buNone/>
              <a:defRPr sz="4000" kern="0">
                <a:solidFill>
                  <a:schemeClr val="bg1"/>
                </a:solidFill>
                <a:latin typeface="Segoe UI Light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Shout it out!!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3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9114" y="1518694"/>
            <a:ext cx="11034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Complex</a:t>
            </a: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to model and store relationships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sp>
        <p:nvSpPr>
          <p:cNvPr id="4" name="Rectangle 3"/>
          <p:cNvSpPr/>
          <p:nvPr/>
        </p:nvSpPr>
        <p:spPr>
          <a:xfrm>
            <a:off x="939114" y="2884496"/>
            <a:ext cx="93464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Performance</a:t>
            </a:r>
            <a:r>
              <a:rPr lang="en-GB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degrades</a:t>
            </a:r>
            <a:r>
              <a:rPr lang="en-GB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 more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939114" y="4299341"/>
            <a:ext cx="93464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Queries can be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long</a:t>
            </a:r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236696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2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What is complexity in a database? 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1663285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7968" y="2543170"/>
            <a:ext cx="98977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f(       ,                           ,                       ) 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DEDB1-A5BF-4330-89EB-F90BD62AE4D1}"/>
              </a:ext>
            </a:extLst>
          </p:cNvPr>
          <p:cNvSpPr/>
          <p:nvPr/>
        </p:nvSpPr>
        <p:spPr>
          <a:xfrm>
            <a:off x="1539687" y="2543169"/>
            <a:ext cx="1066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AAF67-C740-4266-871D-0DF1CF4A3045}"/>
              </a:ext>
            </a:extLst>
          </p:cNvPr>
          <p:cNvSpPr/>
          <p:nvPr/>
        </p:nvSpPr>
        <p:spPr>
          <a:xfrm>
            <a:off x="2711280" y="2543169"/>
            <a:ext cx="4283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variable 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243E08-DA7E-42BC-B7B8-9FFE088D2693}"/>
              </a:ext>
            </a:extLst>
          </p:cNvPr>
          <p:cNvSpPr/>
          <p:nvPr/>
        </p:nvSpPr>
        <p:spPr>
          <a:xfrm>
            <a:off x="6994956" y="2543169"/>
            <a:ext cx="3797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connectedness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93F6F-10B6-4EFE-B36A-FCAE23E8E634}"/>
              </a:ext>
            </a:extLst>
          </p:cNvPr>
          <p:cNvSpPr txBox="1"/>
          <p:nvPr/>
        </p:nvSpPr>
        <p:spPr>
          <a:xfrm>
            <a:off x="341070" y="1473036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Complexity=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pic>
        <p:nvPicPr>
          <p:cNvPr id="3074" name="Picture 2" descr="Image result for mapreduce pa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6" y="459424"/>
            <a:ext cx="7381875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igtable  pa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02" y="1117303"/>
            <a:ext cx="7535723" cy="54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heymadethat.s3.amazonaws.com/uploads/thing/portrait/amazon_dynamo_pap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70" y="1696258"/>
            <a:ext cx="5855181" cy="756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69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Polyglot Persistence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2809401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pic>
        <p:nvPicPr>
          <p:cNvPr id="5122" name="Picture 2" descr="Image result for Polyglot Persiste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3" y="597045"/>
            <a:ext cx="7360226" cy="44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oSQL Distilled: A Brief Guide to the Emerging World of Polyglot Persist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051" y="597045"/>
            <a:ext cx="2401092" cy="315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upload.wikimedia.org/wikipedia/commons/thumb/e/e2/Webysther_20150414193208_-_Martin_Fowler.jpg/220px-Webysther_20150414193208_-_Martin_Fowl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51"/>
          <a:stretch/>
        </p:blipFill>
        <p:spPr bwMode="auto">
          <a:xfrm>
            <a:off x="9036186" y="4043106"/>
            <a:ext cx="1824821" cy="1895109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48051" y="6085008"/>
            <a:ext cx="3807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Martin Fowler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65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5393" y="882590"/>
            <a:ext cx="116682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Relational is fantastic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but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Polyglot Persistence </a:t>
            </a:r>
            <a:r>
              <a:rPr kumimoji="0" lang="en-GB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tells us to use the right data store for the challenge we are facing!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sp>
        <p:nvSpPr>
          <p:cNvPr id="4" name="Rectangle 3"/>
          <p:cNvSpPr/>
          <p:nvPr/>
        </p:nvSpPr>
        <p:spPr>
          <a:xfrm>
            <a:off x="976183" y="4074548"/>
            <a:ext cx="105403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 we have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highly connected data</a:t>
            </a:r>
            <a:r>
              <a:rPr lang="en-GB" sz="4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 RDBMS might not be the best too for the job! </a:t>
            </a:r>
          </a:p>
        </p:txBody>
      </p:sp>
    </p:spTree>
    <p:extLst>
      <p:ext uri="{BB962C8B-B14F-4D97-AF65-F5344CB8AC3E}">
        <p14:creationId xmlns:p14="http://schemas.microsoft.com/office/powerpoint/2010/main" val="317032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2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 Property Graph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3650325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2" name="Oval 1"/>
          <p:cNvSpPr/>
          <p:nvPr/>
        </p:nvSpPr>
        <p:spPr>
          <a:xfrm>
            <a:off x="1799339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NODE</a:t>
            </a:r>
          </a:p>
        </p:txBody>
      </p:sp>
      <p:sp>
        <p:nvSpPr>
          <p:cNvPr id="7" name="Oval 6"/>
          <p:cNvSpPr/>
          <p:nvPr/>
        </p:nvSpPr>
        <p:spPr>
          <a:xfrm>
            <a:off x="8373321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NODE</a:t>
            </a:r>
          </a:p>
        </p:txBody>
      </p:sp>
      <p:cxnSp>
        <p:nvCxnSpPr>
          <p:cNvPr id="8" name="Straight Arrow Connector 7"/>
          <p:cNvCxnSpPr>
            <a:stCxn id="2" idx="6"/>
            <a:endCxn id="7" idx="2"/>
          </p:cNvCxnSpPr>
          <p:nvPr/>
        </p:nvCxnSpPr>
        <p:spPr>
          <a:xfrm>
            <a:off x="3565794" y="3273136"/>
            <a:ext cx="4807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19286" y="2749915"/>
            <a:ext cx="193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</a:t>
            </a:r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Straight Arrow Connector 8"/>
          <p:cNvCxnSpPr>
            <a:stCxn id="2" idx="6"/>
          </p:cNvCxnSpPr>
          <p:nvPr/>
        </p:nvCxnSpPr>
        <p:spPr>
          <a:xfrm>
            <a:off x="3565794" y="3273136"/>
            <a:ext cx="4832241" cy="2713"/>
          </a:xfrm>
          <a:prstGeom prst="straightConnector1">
            <a:avLst/>
          </a:prstGeom>
          <a:ln w="104775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69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2" name="Oval 1"/>
          <p:cNvSpPr/>
          <p:nvPr/>
        </p:nvSpPr>
        <p:spPr>
          <a:xfrm>
            <a:off x="1799339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Person</a:t>
            </a:r>
          </a:p>
        </p:txBody>
      </p:sp>
      <p:sp>
        <p:nvSpPr>
          <p:cNvPr id="7" name="Oval 6"/>
          <p:cNvSpPr/>
          <p:nvPr/>
        </p:nvSpPr>
        <p:spPr>
          <a:xfrm>
            <a:off x="8373321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Movie</a:t>
            </a:r>
          </a:p>
        </p:txBody>
      </p:sp>
      <p:cxnSp>
        <p:nvCxnSpPr>
          <p:cNvPr id="8" name="Straight Arrow Connector 7"/>
          <p:cNvCxnSpPr>
            <a:stCxn id="2" idx="6"/>
            <a:endCxn id="7" idx="2"/>
          </p:cNvCxnSpPr>
          <p:nvPr/>
        </p:nvCxnSpPr>
        <p:spPr>
          <a:xfrm>
            <a:off x="3565794" y="3273136"/>
            <a:ext cx="4807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5605" y="2749915"/>
            <a:ext cx="193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Acted In</a:t>
            </a:r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96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6254" y="760474"/>
            <a:ext cx="523701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Where to find the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slides</a:t>
            </a:r>
            <a:r>
              <a:rPr lang="en-GB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demos</a:t>
            </a:r>
          </a:p>
          <a:p>
            <a:pPr algn="ctr"/>
            <a:endParaRPr lang="en-GB" sz="4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4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4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4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bit.ly/2uHQS74</a:t>
            </a:r>
          </a:p>
          <a:p>
            <a:pPr algn="ctr"/>
            <a:r>
              <a:rPr lang="en-GB" sz="44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GB" sz="44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SQLShark</a:t>
            </a:r>
            <a:endParaRPr lang="en-GB" sz="4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4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73" y="384463"/>
            <a:ext cx="620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8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2" name="Oval 1"/>
          <p:cNvSpPr/>
          <p:nvPr/>
        </p:nvSpPr>
        <p:spPr>
          <a:xfrm>
            <a:off x="1799339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Robin Williams</a:t>
            </a:r>
          </a:p>
        </p:txBody>
      </p:sp>
      <p:sp>
        <p:nvSpPr>
          <p:cNvPr id="7" name="Oval 6"/>
          <p:cNvSpPr/>
          <p:nvPr/>
        </p:nvSpPr>
        <p:spPr>
          <a:xfrm>
            <a:off x="8373321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Jumanji</a:t>
            </a:r>
          </a:p>
        </p:txBody>
      </p:sp>
      <p:cxnSp>
        <p:nvCxnSpPr>
          <p:cNvPr id="8" name="Straight Arrow Connector 7"/>
          <p:cNvCxnSpPr>
            <a:stCxn id="2" idx="6"/>
            <a:endCxn id="7" idx="2"/>
          </p:cNvCxnSpPr>
          <p:nvPr/>
        </p:nvCxnSpPr>
        <p:spPr>
          <a:xfrm>
            <a:off x="3565794" y="3273136"/>
            <a:ext cx="4807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5605" y="2749915"/>
            <a:ext cx="193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Acted In</a:t>
            </a:r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66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2" name="Oval 1"/>
          <p:cNvSpPr/>
          <p:nvPr/>
        </p:nvSpPr>
        <p:spPr>
          <a:xfrm>
            <a:off x="1799339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Person</a:t>
            </a:r>
          </a:p>
        </p:txBody>
      </p:sp>
      <p:sp>
        <p:nvSpPr>
          <p:cNvPr id="7" name="Oval 6"/>
          <p:cNvSpPr/>
          <p:nvPr/>
        </p:nvSpPr>
        <p:spPr>
          <a:xfrm>
            <a:off x="8373321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Movie</a:t>
            </a:r>
          </a:p>
        </p:txBody>
      </p:sp>
      <p:cxnSp>
        <p:nvCxnSpPr>
          <p:cNvPr id="8" name="Straight Arrow Connector 7"/>
          <p:cNvCxnSpPr>
            <a:stCxn id="2" idx="6"/>
            <a:endCxn id="7" idx="2"/>
          </p:cNvCxnSpPr>
          <p:nvPr/>
        </p:nvCxnSpPr>
        <p:spPr>
          <a:xfrm>
            <a:off x="3565794" y="3273136"/>
            <a:ext cx="4807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5605" y="2749915"/>
            <a:ext cx="193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Directed</a:t>
            </a:r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5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2" name="Oval 1"/>
          <p:cNvSpPr/>
          <p:nvPr/>
        </p:nvSpPr>
        <p:spPr>
          <a:xfrm>
            <a:off x="1799339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James Cameron</a:t>
            </a:r>
          </a:p>
        </p:txBody>
      </p:sp>
      <p:sp>
        <p:nvSpPr>
          <p:cNvPr id="7" name="Oval 6"/>
          <p:cNvSpPr/>
          <p:nvPr/>
        </p:nvSpPr>
        <p:spPr>
          <a:xfrm>
            <a:off x="8373321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Titanic</a:t>
            </a:r>
          </a:p>
        </p:txBody>
      </p:sp>
      <p:cxnSp>
        <p:nvCxnSpPr>
          <p:cNvPr id="8" name="Straight Arrow Connector 7"/>
          <p:cNvCxnSpPr>
            <a:stCxn id="2" idx="6"/>
            <a:endCxn id="7" idx="2"/>
          </p:cNvCxnSpPr>
          <p:nvPr/>
        </p:nvCxnSpPr>
        <p:spPr>
          <a:xfrm>
            <a:off x="3565794" y="3273136"/>
            <a:ext cx="4807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5605" y="2749915"/>
            <a:ext cx="193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Directed</a:t>
            </a:r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47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356" y="1149768"/>
            <a:ext cx="11107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Entities become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NODES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06356" y="2314384"/>
            <a:ext cx="8837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FK/PK relationships become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EDGES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6356" y="3479001"/>
            <a:ext cx="11107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Many-To-Many relationships become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EDGES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306356" y="4834145"/>
            <a:ext cx="112380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Attributed joins become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EDGEs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with properties</a:t>
            </a:r>
          </a:p>
        </p:txBody>
      </p:sp>
    </p:spTree>
    <p:extLst>
      <p:ext uri="{BB962C8B-B14F-4D97-AF65-F5344CB8AC3E}">
        <p14:creationId xmlns:p14="http://schemas.microsoft.com/office/powerpoint/2010/main" val="26464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2" grpId="0"/>
      <p:bldP spid="2" grpId="1"/>
      <p:bldP spid="4" grpId="0"/>
      <p:bldP spid="4" grpId="1"/>
      <p:bldP spid="8" grpId="0"/>
      <p:bldP spid="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EDGE properties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2934860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2" name="Oval 1"/>
          <p:cNvSpPr/>
          <p:nvPr/>
        </p:nvSpPr>
        <p:spPr>
          <a:xfrm>
            <a:off x="1799339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User</a:t>
            </a:r>
          </a:p>
        </p:txBody>
      </p:sp>
      <p:sp>
        <p:nvSpPr>
          <p:cNvPr id="7" name="Oval 6"/>
          <p:cNvSpPr/>
          <p:nvPr/>
        </p:nvSpPr>
        <p:spPr>
          <a:xfrm>
            <a:off x="8373321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Movie</a:t>
            </a:r>
          </a:p>
        </p:txBody>
      </p:sp>
      <p:cxnSp>
        <p:nvCxnSpPr>
          <p:cNvPr id="8" name="Straight Arrow Connector 7"/>
          <p:cNvCxnSpPr>
            <a:stCxn id="2" idx="6"/>
            <a:endCxn id="7" idx="2"/>
          </p:cNvCxnSpPr>
          <p:nvPr/>
        </p:nvCxnSpPr>
        <p:spPr>
          <a:xfrm>
            <a:off x="3565794" y="3273136"/>
            <a:ext cx="4807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5605" y="2749915"/>
            <a:ext cx="193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Rated</a:t>
            </a:r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6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2" name="Oval 1"/>
          <p:cNvSpPr/>
          <p:nvPr/>
        </p:nvSpPr>
        <p:spPr>
          <a:xfrm>
            <a:off x="1799339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Ash</a:t>
            </a:r>
          </a:p>
        </p:txBody>
      </p:sp>
      <p:sp>
        <p:nvSpPr>
          <p:cNvPr id="7" name="Oval 6"/>
          <p:cNvSpPr/>
          <p:nvPr/>
        </p:nvSpPr>
        <p:spPr>
          <a:xfrm>
            <a:off x="8373321" y="2389908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Alien</a:t>
            </a:r>
          </a:p>
        </p:txBody>
      </p:sp>
      <p:cxnSp>
        <p:nvCxnSpPr>
          <p:cNvPr id="8" name="Straight Arrow Connector 7"/>
          <p:cNvCxnSpPr>
            <a:stCxn id="2" idx="6"/>
            <a:endCxn id="7" idx="2"/>
          </p:cNvCxnSpPr>
          <p:nvPr/>
        </p:nvCxnSpPr>
        <p:spPr>
          <a:xfrm>
            <a:off x="3565794" y="3273136"/>
            <a:ext cx="4807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5604" y="2749915"/>
            <a:ext cx="264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Rated   Score:9</a:t>
            </a:r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pic>
        <p:nvPicPr>
          <p:cNvPr id="7" name="Picture 2" descr="https://sonra.io/wp-content/uploads/2017/06/word-image-39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438" y="879102"/>
            <a:ext cx="5468610" cy="49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49736" y="630045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https://sonra.io/2017/06/12/benefits-graph-databases-data-warehousing/</a:t>
            </a:r>
          </a:p>
        </p:txBody>
      </p:sp>
      <p:sp>
        <p:nvSpPr>
          <p:cNvPr id="4" name="Oval 3"/>
          <p:cNvSpPr/>
          <p:nvPr/>
        </p:nvSpPr>
        <p:spPr>
          <a:xfrm>
            <a:off x="6179483" y="976745"/>
            <a:ext cx="1548245" cy="154824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PERSON: </a:t>
            </a:r>
          </a:p>
          <a:p>
            <a:pPr algn="ctr"/>
            <a:r>
              <a:rPr lang="en-GB" dirty="0"/>
              <a:t>Ben </a:t>
            </a:r>
            <a:r>
              <a:rPr lang="en-GB" dirty="0" err="1"/>
              <a:t>Afleck</a:t>
            </a: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9597736" y="976744"/>
            <a:ext cx="1548245" cy="154824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MOVIE: </a:t>
            </a:r>
          </a:p>
          <a:p>
            <a:pPr algn="ctr"/>
            <a:r>
              <a:rPr lang="en-GB" dirty="0"/>
              <a:t>Argo</a:t>
            </a:r>
          </a:p>
        </p:txBody>
      </p:sp>
      <p:sp>
        <p:nvSpPr>
          <p:cNvPr id="11" name="Oval 10"/>
          <p:cNvSpPr/>
          <p:nvPr/>
        </p:nvSpPr>
        <p:spPr>
          <a:xfrm>
            <a:off x="6179483" y="3638598"/>
            <a:ext cx="1548245" cy="154824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MOVIE: </a:t>
            </a:r>
          </a:p>
          <a:p>
            <a:pPr algn="ctr"/>
            <a:r>
              <a:rPr lang="en-GB" sz="1600" dirty="0"/>
              <a:t>Batman Vs Superman</a:t>
            </a:r>
          </a:p>
        </p:txBody>
      </p:sp>
      <p:cxnSp>
        <p:nvCxnSpPr>
          <p:cNvPr id="12" name="Straight Connector 11"/>
          <p:cNvCxnSpPr>
            <a:stCxn id="4" idx="4"/>
            <a:endCxn id="11" idx="0"/>
          </p:cNvCxnSpPr>
          <p:nvPr/>
        </p:nvCxnSpPr>
        <p:spPr>
          <a:xfrm>
            <a:off x="6953606" y="2524990"/>
            <a:ext cx="0" cy="1113608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10" idx="2"/>
          </p:cNvCxnSpPr>
          <p:nvPr/>
        </p:nvCxnSpPr>
        <p:spPr>
          <a:xfrm flipV="1">
            <a:off x="7500993" y="1750867"/>
            <a:ext cx="2096743" cy="547388"/>
          </a:xfrm>
          <a:prstGeom prst="line">
            <a:avLst/>
          </a:prstGeom>
          <a:ln w="28575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0" idx="1"/>
          </p:cNvCxnSpPr>
          <p:nvPr/>
        </p:nvCxnSpPr>
        <p:spPr>
          <a:xfrm flipV="1">
            <a:off x="7727728" y="1203479"/>
            <a:ext cx="2096743" cy="547387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0661373">
            <a:off x="7981480" y="1164940"/>
            <a:ext cx="1005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Acted in</a:t>
            </a:r>
            <a:endParaRPr lang="en-GB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9763" y="2938868"/>
            <a:ext cx="1005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Acted in</a:t>
            </a:r>
            <a:endParaRPr lang="en-GB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20661373">
            <a:off x="8042625" y="1597830"/>
            <a:ext cx="1212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Directed by</a:t>
            </a:r>
            <a:endParaRPr lang="en-GB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232895" y="2290285"/>
            <a:ext cx="2286000" cy="1974273"/>
          </a:xfrm>
          <a:prstGeom prst="ellipse">
            <a:avLst/>
          </a:prstGeom>
          <a:noFill/>
          <a:ln w="38100">
            <a:solidFill>
              <a:srgbClr val="D34A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-233099" y="2298255"/>
            <a:ext cx="2286000" cy="1974273"/>
          </a:xfrm>
          <a:prstGeom prst="ellipse">
            <a:avLst/>
          </a:prstGeom>
          <a:noFill/>
          <a:ln w="38100">
            <a:solidFill>
              <a:srgbClr val="D34A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3615785" y="250595"/>
            <a:ext cx="149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Many-To-Many</a:t>
            </a:r>
            <a:endParaRPr lang="en-GB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37781" y="6115785"/>
            <a:ext cx="1496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Many-To-Many</a:t>
            </a:r>
            <a:endParaRPr lang="en-GB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209123" y="4078161"/>
            <a:ext cx="2286000" cy="1974273"/>
          </a:xfrm>
          <a:prstGeom prst="ellipse">
            <a:avLst/>
          </a:prstGeom>
          <a:noFill/>
          <a:ln w="38100">
            <a:solidFill>
              <a:srgbClr val="D34A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154195" y="579266"/>
            <a:ext cx="2286000" cy="1974273"/>
          </a:xfrm>
          <a:prstGeom prst="ellipse">
            <a:avLst/>
          </a:prstGeom>
          <a:noFill/>
          <a:ln w="38100">
            <a:solidFill>
              <a:srgbClr val="D34A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1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22" grpId="0"/>
      <p:bldP spid="23" grpId="0"/>
      <p:bldP spid="24" grpId="0"/>
      <p:bldP spid="21" grpId="0" animBg="1"/>
      <p:bldP spid="21" grpId="1" animBg="1"/>
      <p:bldP spid="26" grpId="0" animBg="1"/>
      <p:bldP spid="26" grpId="1" animBg="1"/>
      <p:bldP spid="27" grpId="0"/>
      <p:bldP spid="28" grpId="0"/>
      <p:bldP spid="20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356" y="1149768"/>
            <a:ext cx="11107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Entities become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NODES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06356" y="2314384"/>
            <a:ext cx="8837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FK/PK relationships become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EDGES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6356" y="3479001"/>
            <a:ext cx="11107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Many-To-Many relationships become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EDGES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306356" y="4834145"/>
            <a:ext cx="112380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Attributed joins become </a:t>
            </a:r>
            <a:r>
              <a:rPr lang="en-GB" sz="4400" b="1" i="1" dirty="0">
                <a:solidFill>
                  <a:srgbClr val="F1C215"/>
                </a:solidFill>
                <a:latin typeface="Calibri" panose="020F0502020204030204"/>
                <a:cs typeface="Segoe UI Light" panose="020B0502040204020203" pitchFamily="34" charset="0"/>
              </a:rPr>
              <a:t>EDGEs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with properties</a:t>
            </a:r>
          </a:p>
        </p:txBody>
      </p:sp>
    </p:spTree>
    <p:extLst>
      <p:ext uri="{BB962C8B-B14F-4D97-AF65-F5344CB8AC3E}">
        <p14:creationId xmlns:p14="http://schemas.microsoft.com/office/powerpoint/2010/main" val="3173890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539" y="1037714"/>
            <a:ext cx="111078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40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Shortest path </a:t>
            </a:r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What is the shortest path between 2 NODES</a:t>
            </a:r>
          </a:p>
          <a:p>
            <a:pPr marL="457200" indent="-457200">
              <a:buAutoNum type="arabicPeriod"/>
            </a:pPr>
            <a:r>
              <a:rPr lang="en-GB" sz="40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Transitive closure </a:t>
            </a:r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Find a NODE </a:t>
            </a:r>
            <a:r>
              <a:rPr lang="en-GB" sz="40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hops away – Find the NODE which is 10 hops away from where I am now</a:t>
            </a:r>
          </a:p>
          <a:p>
            <a:pPr marL="457200" indent="-457200">
              <a:buAutoNum type="arabicPeriod"/>
            </a:pPr>
            <a:r>
              <a:rPr lang="en-GB" sz="40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Polymorphism</a:t>
            </a:r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Find any NODE connected to another NODE</a:t>
            </a:r>
          </a:p>
        </p:txBody>
      </p:sp>
    </p:spTree>
    <p:extLst>
      <p:ext uri="{BB962C8B-B14F-4D97-AF65-F5344CB8AC3E}">
        <p14:creationId xmlns:p14="http://schemas.microsoft.com/office/powerpoint/2010/main" val="19503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394" y="421919"/>
            <a:ext cx="11668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this session we will look to understand what is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Graph Processing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392" y="2142028"/>
            <a:ext cx="11668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will explore the history, the theory, the use cases,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NODE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EDGE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&amp;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MATCH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66392" y="3862137"/>
            <a:ext cx="116682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will understand why Graph is a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big deal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and why it will </a:t>
            </a:r>
            <a:r>
              <a:rPr lang="en-GB" sz="4400" b="1" i="1" dirty="0">
                <a:solidFill>
                  <a:srgbClr val="F1C215"/>
                </a:solidFill>
                <a:cs typeface="Segoe UI Light" panose="020B0502040204020203" pitchFamily="34" charset="0"/>
              </a:rPr>
              <a:t>change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how we work with highly connected data. </a:t>
            </a:r>
          </a:p>
        </p:txBody>
      </p:sp>
    </p:spTree>
    <p:extLst>
      <p:ext uri="{BB962C8B-B14F-4D97-AF65-F5344CB8AC3E}">
        <p14:creationId xmlns:p14="http://schemas.microsoft.com/office/powerpoint/2010/main" val="97914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2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686" y="5805653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169411" y="1088662"/>
            <a:ext cx="2924281" cy="5519565"/>
            <a:chOff x="3169411" y="1088662"/>
            <a:chExt cx="2924281" cy="5519565"/>
          </a:xfrm>
        </p:grpSpPr>
        <p:sp>
          <p:nvSpPr>
            <p:cNvPr id="7" name="Rectangle 6"/>
            <p:cNvSpPr/>
            <p:nvPr/>
          </p:nvSpPr>
          <p:spPr>
            <a:xfrm>
              <a:off x="3169411" y="1088662"/>
              <a:ext cx="2880000" cy="5519565"/>
            </a:xfrm>
            <a:prstGeom prst="rect">
              <a:avLst/>
            </a:prstGeom>
            <a:solidFill>
              <a:srgbClr val="87E9B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69411" y="1088663"/>
              <a:ext cx="2924281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Fraud Detection</a:t>
              </a:r>
            </a:p>
            <a:p>
              <a:endParaRPr lang="en-GB" sz="2800" b="1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GB" sz="2400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Spot rings of fraudulent activity </a:t>
              </a:r>
            </a:p>
            <a:p>
              <a:endParaRPr lang="en-GB" sz="2800" b="1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endParaRPr lang="en-GB" sz="2400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5362" name="Picture 2" descr="https://s3.amazonaws.com/dev.assets.neo4j.com/wp-content/uploads/20170619004802/fraud-ring-detection-graph-technology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02" r="20707"/>
            <a:stretch/>
          </p:blipFill>
          <p:spPr bwMode="auto">
            <a:xfrm>
              <a:off x="3191550" y="3395529"/>
              <a:ext cx="2880001" cy="2957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147120" y="1088663"/>
            <a:ext cx="2880001" cy="5519565"/>
            <a:chOff x="147120" y="1088663"/>
            <a:chExt cx="2880001" cy="5519565"/>
          </a:xfrm>
        </p:grpSpPr>
        <p:sp>
          <p:nvSpPr>
            <p:cNvPr id="2" name="Rectangle 1"/>
            <p:cNvSpPr/>
            <p:nvPr/>
          </p:nvSpPr>
          <p:spPr>
            <a:xfrm>
              <a:off x="147121" y="1088663"/>
              <a:ext cx="2880000" cy="5519565"/>
            </a:xfrm>
            <a:prstGeom prst="rect">
              <a:avLst/>
            </a:prstGeom>
            <a:solidFill>
              <a:srgbClr val="38F3D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123" y="1088663"/>
              <a:ext cx="287999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Social Graph</a:t>
              </a:r>
            </a:p>
            <a:p>
              <a:endParaRPr lang="en-GB" sz="2800" b="1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GB" sz="2400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Who knows who? Spot queen bees</a:t>
              </a:r>
              <a:endParaRPr lang="en-GB" sz="2000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5364" name="Picture 4" descr="Image result for neo4j social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94" r="8144"/>
            <a:stretch/>
          </p:blipFill>
          <p:spPr bwMode="auto">
            <a:xfrm>
              <a:off x="147120" y="3343794"/>
              <a:ext cx="2880001" cy="3009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6191701" y="1088662"/>
            <a:ext cx="2880000" cy="5519565"/>
            <a:chOff x="6191701" y="1088662"/>
            <a:chExt cx="2880000" cy="5519565"/>
          </a:xfrm>
        </p:grpSpPr>
        <p:sp>
          <p:nvSpPr>
            <p:cNvPr id="8" name="Rectangle 7"/>
            <p:cNvSpPr/>
            <p:nvPr/>
          </p:nvSpPr>
          <p:spPr>
            <a:xfrm>
              <a:off x="6191701" y="1088662"/>
              <a:ext cx="2880000" cy="5519565"/>
            </a:xfrm>
            <a:prstGeom prst="rect">
              <a:avLst/>
            </a:prstGeom>
            <a:solidFill>
              <a:srgbClr val="D2D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6424" y="1088663"/>
              <a:ext cx="2875277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Recommendation</a:t>
              </a:r>
            </a:p>
            <a:p>
              <a:endParaRPr lang="en-GB" sz="2400" b="1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GB" sz="2400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Bob bought X so did Jim, maybe Jim would also like…</a:t>
              </a:r>
              <a:endParaRPr lang="en-GB" sz="2000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t="16034"/>
            <a:stretch/>
          </p:blipFill>
          <p:spPr>
            <a:xfrm>
              <a:off x="6191701" y="3343794"/>
              <a:ext cx="2880000" cy="326443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212633" y="1088662"/>
            <a:ext cx="2979367" cy="5521966"/>
            <a:chOff x="9212633" y="1088662"/>
            <a:chExt cx="2979367" cy="55219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6286" y="5789180"/>
              <a:ext cx="2085714" cy="81904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9213991" y="1088662"/>
              <a:ext cx="2880000" cy="5519565"/>
            </a:xfrm>
            <a:prstGeom prst="rect">
              <a:avLst/>
            </a:prstGeom>
            <a:solidFill>
              <a:srgbClr val="FFDB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13991" y="1089165"/>
              <a:ext cx="2924281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Network &amp; IT</a:t>
              </a:r>
            </a:p>
            <a:p>
              <a:endParaRPr lang="en-GB" sz="2400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GB" sz="2400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Understand the interconnectivity of your network</a:t>
              </a:r>
              <a:endParaRPr lang="en-GB" sz="2000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/>
            <a:srcRect t="20283"/>
            <a:stretch/>
          </p:blipFill>
          <p:spPr>
            <a:xfrm>
              <a:off x="9212633" y="3343793"/>
              <a:ext cx="2881358" cy="32668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4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does this relate to SQL Server? 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546361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pic>
        <p:nvPicPr>
          <p:cNvPr id="11266" name="Picture 2" descr="Image result for sql server 20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87" y="320249"/>
            <a:ext cx="11185814" cy="628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25191" y="1444335"/>
            <a:ext cx="7502236" cy="1007919"/>
          </a:xfrm>
          <a:prstGeom prst="rect">
            <a:avLst/>
          </a:prstGeom>
          <a:noFill/>
          <a:ln w="38100">
            <a:solidFill>
              <a:srgbClr val="C7E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6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123" y="319222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 </a:t>
            </a:r>
            <a:r>
              <a:rPr lang="en-GB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 vertexes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123" y="1236519"/>
            <a:ext cx="11282877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TABLE IF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Genre; 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Genre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GenreId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PRIMARY KEY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Genre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(100)) AS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123" y="2745521"/>
            <a:ext cx="116682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node table represents an entity in a graph schema. Every time a node table is created, along with the user defined columns, an implicit $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node_id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column is created, which uniquely identifies a given node in the database.</a:t>
            </a:r>
          </a:p>
          <a:p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$</a:t>
            </a:r>
            <a:r>
              <a:rPr lang="en-GB" sz="2800" b="1" dirty="0" err="1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node_id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It is recommended that users create a 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unique constraint or index 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 the $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node_id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column at the time of creation of node table, but if one is not created, a default unique, non-clustered index is automatically created.</a:t>
            </a:r>
          </a:p>
        </p:txBody>
      </p:sp>
      <p:sp>
        <p:nvSpPr>
          <p:cNvPr id="8" name="Rectangle 7"/>
          <p:cNvSpPr/>
          <p:nvPr/>
        </p:nvSpPr>
        <p:spPr>
          <a:xfrm>
            <a:off x="6310745" y="63004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https://docs.microsoft.com/en-us/sql/relational-databases/graphs/sql-graph-architecture</a:t>
            </a:r>
          </a:p>
        </p:txBody>
      </p:sp>
    </p:spTree>
    <p:extLst>
      <p:ext uri="{BB962C8B-B14F-4D97-AF65-F5344CB8AC3E}">
        <p14:creationId xmlns:p14="http://schemas.microsoft.com/office/powerpoint/2010/main" val="1426847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123" y="319222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 </a:t>
            </a:r>
            <a:r>
              <a:rPr lang="en-GB" sz="3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 relationship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7123" y="1236519"/>
            <a:ext cx="11282877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TABLE IF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ActedIn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ActedIn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123" y="2745521"/>
            <a:ext cx="1166825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 edge table represents a 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relationship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a graph. Edges are always directed and connect two nodes. An edge table enables users to model many-to-many relationships in the graph.</a:t>
            </a:r>
          </a:p>
          <a:p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Each edge table has three pseudo-columns:</a:t>
            </a:r>
          </a:p>
          <a:p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$</a:t>
            </a:r>
            <a:r>
              <a:rPr lang="en-GB" sz="2800" b="1" dirty="0" err="1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edge_id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id of the edge record</a:t>
            </a:r>
          </a:p>
          <a:p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$</a:t>
            </a:r>
            <a:r>
              <a:rPr lang="en-GB" sz="2800" b="1" dirty="0" err="1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from_id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 of the nodes in the edge record</a:t>
            </a:r>
          </a:p>
          <a:p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$</a:t>
            </a:r>
            <a:r>
              <a:rPr lang="en-GB" sz="2800" b="1" dirty="0" err="1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to_id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other node in the edge record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827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123" y="319222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MATCH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620" y="1088663"/>
            <a:ext cx="11282877" cy="195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M.Movie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, U1.FullName</a:t>
            </a:r>
          </a:p>
          <a:p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, U2.FullName</a:t>
            </a:r>
          </a:p>
          <a:p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.[USER] U1,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.[USER] U2,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dbo.Movie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dbo.Reviewed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R1,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dbo.Reviewed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R2</a:t>
            </a:r>
          </a:p>
          <a:p>
            <a:r>
              <a:rPr lang="pt-BR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MATCH 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(U1-(R1)-&gt;M&lt;-(R2)-U2)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4620" y="3372371"/>
            <a:ext cx="111078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Specifies a search condition for a graph. MATCH can be used only with graph node and edge tables, in the SELECT statement as part of WHERE clause.</a:t>
            </a:r>
          </a:p>
          <a:p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ASCII ART Syntax based on Cypher</a:t>
            </a:r>
          </a:p>
          <a:p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Node-(edge)-&gt;Node  OR Node&lt;-(edge)-Node</a:t>
            </a:r>
          </a:p>
          <a:p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045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1740514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2131B-A1C7-43D5-9A3D-FCFB1E2EB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026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02CACD-FAA4-409D-8476-E7543BE79B83}"/>
              </a:ext>
            </a:extLst>
          </p:cNvPr>
          <p:cNvSpPr/>
          <p:nvPr/>
        </p:nvSpPr>
        <p:spPr>
          <a:xfrm>
            <a:off x="4119092" y="6132523"/>
            <a:ext cx="5313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https://www.kaggle.com/tmdb/tmdb-movie-metadata</a:t>
            </a:r>
          </a:p>
        </p:txBody>
      </p:sp>
    </p:spTree>
    <p:extLst>
      <p:ext uri="{BB962C8B-B14F-4D97-AF65-F5344CB8AC3E}">
        <p14:creationId xmlns:p14="http://schemas.microsoft.com/office/powerpoint/2010/main" val="1402990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3295419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pic>
        <p:nvPicPr>
          <p:cNvPr id="4098" name="Picture 2" descr="Image result for graph database time to process ho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75"/>
            <a:ext cx="12192000" cy="542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4778" y="2520778"/>
            <a:ext cx="11590638" cy="1161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34778" y="3574211"/>
            <a:ext cx="11590638" cy="1161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34778" y="4625961"/>
            <a:ext cx="11590638" cy="1161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7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a Graph Database?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2224474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123" y="319222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MATCH </a:t>
            </a:r>
            <a:r>
              <a:rPr lang="en-GB" sz="3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caveats 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8990" y="1280866"/>
            <a:ext cx="11576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node names inside 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MATCH can be repeated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In other words, a node can be traversed an arbitrary number of times in the same query.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D90541-B52B-469D-A9F6-854E2282A46C}"/>
              </a:ext>
            </a:extLst>
          </p:cNvPr>
          <p:cNvSpPr/>
          <p:nvPr/>
        </p:nvSpPr>
        <p:spPr>
          <a:xfrm>
            <a:off x="238989" y="2413338"/>
            <a:ext cx="11576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 edge name 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cannot be repeated 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inside MATCH.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658428-AA0F-4338-8088-FBFF8E2A0373}"/>
              </a:ext>
            </a:extLst>
          </p:cNvPr>
          <p:cNvSpPr/>
          <p:nvPr/>
        </p:nvSpPr>
        <p:spPr>
          <a:xfrm>
            <a:off x="238988" y="3057969"/>
            <a:ext cx="11576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 edge can point in either direction, but it must have an 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explicit direction.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C21EA-319A-4733-B84E-FF9FC167D91B}"/>
              </a:ext>
            </a:extLst>
          </p:cNvPr>
          <p:cNvSpPr/>
          <p:nvPr/>
        </p:nvSpPr>
        <p:spPr>
          <a:xfrm>
            <a:off x="238987" y="4018294"/>
            <a:ext cx="1157639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 and NOT 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operators are 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 supported 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the MATCH pattern. MATCH can be combined with other expressions using AND in the WHERE clause. However, combining it with other expressions using OR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NOT is not supported</a:t>
            </a:r>
          </a:p>
        </p:txBody>
      </p:sp>
    </p:spTree>
    <p:extLst>
      <p:ext uri="{BB962C8B-B14F-4D97-AF65-F5344CB8AC3E}">
        <p14:creationId xmlns:p14="http://schemas.microsoft.com/office/powerpoint/2010/main" val="24395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8" grpId="0"/>
      <p:bldP spid="8" grpId="1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123" y="319222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Limitations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123" y="1606125"/>
            <a:ext cx="111078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40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Shortest path </a:t>
            </a:r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What is the shortest path between 2 NODES</a:t>
            </a:r>
          </a:p>
          <a:p>
            <a:pPr marL="457200" indent="-457200">
              <a:buAutoNum type="arabicPeriod"/>
            </a:pPr>
            <a:r>
              <a:rPr lang="en-GB" sz="40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Transitive closure </a:t>
            </a:r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Find a NODE </a:t>
            </a:r>
            <a:r>
              <a:rPr lang="en-GB" sz="40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hops away – Find the NODE which is 10 hops away from where I am now</a:t>
            </a:r>
          </a:p>
          <a:p>
            <a:pPr marL="457200" indent="-457200">
              <a:buAutoNum type="arabicPeriod"/>
            </a:pPr>
            <a:r>
              <a:rPr lang="en-GB" sz="40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Polymorphism</a:t>
            </a:r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Find any NODE connected to another NODE</a:t>
            </a:r>
          </a:p>
        </p:txBody>
      </p:sp>
    </p:spTree>
    <p:extLst>
      <p:ext uri="{BB962C8B-B14F-4D97-AF65-F5344CB8AC3E}">
        <p14:creationId xmlns:p14="http://schemas.microsoft.com/office/powerpoint/2010/main" val="26679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123" y="319222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Limitations </a:t>
            </a:r>
            <a:r>
              <a:rPr lang="en-GB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continued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123" y="1218057"/>
            <a:ext cx="1166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Local or global 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temporary tables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cannot be node or edge tables.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26F0A-0AFC-4D31-A7C1-22CFD7D04A90}"/>
              </a:ext>
            </a:extLst>
          </p:cNvPr>
          <p:cNvSpPr/>
          <p:nvPr/>
        </p:nvSpPr>
        <p:spPr>
          <a:xfrm>
            <a:off x="147120" y="1778349"/>
            <a:ext cx="1166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Table types and 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table variables 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cannot be declared as a node or edge 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F9280A-099C-4526-9809-296CCD24535A}"/>
              </a:ext>
            </a:extLst>
          </p:cNvPr>
          <p:cNvSpPr/>
          <p:nvPr/>
        </p:nvSpPr>
        <p:spPr>
          <a:xfrm>
            <a:off x="147120" y="2373967"/>
            <a:ext cx="11668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 and edge tables cannot be created as 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system-versioned temporal tables.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B67DD-1EDC-4CBF-99FE-B030A4BE354F}"/>
              </a:ext>
            </a:extLst>
          </p:cNvPr>
          <p:cNvSpPr/>
          <p:nvPr/>
        </p:nvSpPr>
        <p:spPr>
          <a:xfrm>
            <a:off x="147120" y="3376575"/>
            <a:ext cx="1166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 and edge tables cannot be 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memory optimized tables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F33836-5EED-4B7E-B991-0D35F2D33C7B}"/>
              </a:ext>
            </a:extLst>
          </p:cNvPr>
          <p:cNvSpPr/>
          <p:nvPr/>
        </p:nvSpPr>
        <p:spPr>
          <a:xfrm>
            <a:off x="147120" y="3948129"/>
            <a:ext cx="116682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cannot update the $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from_id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$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to_id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columns of an edge using </a:t>
            </a: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statement. To update the nodes that an edge connects, users will have to insert the new edge pointing to new nodes and delete the previous one.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2D9AA4-75B3-459E-87C4-B59FA2B0E255}"/>
              </a:ext>
            </a:extLst>
          </p:cNvPr>
          <p:cNvSpPr/>
          <p:nvPr/>
        </p:nvSpPr>
        <p:spPr>
          <a:xfrm>
            <a:off x="147119" y="5789180"/>
            <a:ext cx="1166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Cross database queries 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 graph objects are not supported.</a:t>
            </a:r>
          </a:p>
        </p:txBody>
      </p:sp>
    </p:spTree>
    <p:extLst>
      <p:ext uri="{BB962C8B-B14F-4D97-AF65-F5344CB8AC3E}">
        <p14:creationId xmlns:p14="http://schemas.microsoft.com/office/powerpoint/2010/main" val="105379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2" grpId="1"/>
      <p:bldP spid="4" grpId="0"/>
      <p:bldP spid="4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A1D5CE-5EF7-486B-9E62-C87A6075C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7" y="139783"/>
            <a:ext cx="12192000" cy="64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54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123" y="319222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&lt;Appendix&gt; - Research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123" y="1088663"/>
            <a:ext cx="11668259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5"/>
              </a:rPr>
              <a:t>https://www.mssqltips.com/sqlservertip/4883/sql-server-2017-graph-database-example/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6"/>
              </a:rPr>
              <a:t>http://sqlblog.com/blogs/john_paul_cook/archive/2017/06/19/modeling-many-to-many-relationships-in-sql-server-2017-graph-database.aspx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7"/>
              </a:rPr>
              <a:t>https://stephanefrechette.com/sql-graph-sql-server-2017/#.WVbCP2grKUl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8"/>
              </a:rPr>
              <a:t>https://blogs.technet.microsoft.com/dataplatforminsider/2017/04/20/graph-data-processing-with-sql-server-2017/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9"/>
              </a:rPr>
              <a:t>https://stackoverflow.com/questions/20979831/recursive-query-used-for-transitive-closure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10"/>
              </a:rPr>
              <a:t>https://blogs.msdn.microsoft.com/sqlcat/2017/04/21/build-a-recommendation-system-with-the-support-for-graph-data-in-sql-server-2017-and-azure-sql-db/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11"/>
              </a:rPr>
              <a:t>https://github.com/arvindshmicrosoft/MillionSongDatasetinSQLServer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12"/>
              </a:rPr>
              <a:t>https://github.com/Microsoft/sql-server-samples/blob/master/samples/applications/iot-connected-car/README.md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13"/>
              </a:rPr>
              <a:t>https://www.youtube.com/watch?v=3vleFxDGoEs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14"/>
              </a:rPr>
              <a:t>https://www.simple-talk.com/sql/t-sql-programming/sql-graph-objects-sql-server-2017-good-bad/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15"/>
              </a:rPr>
              <a:t>https://sonra.io/2017/06/12/benefits-graph-databases-data-warehousing/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hlinkClick r:id="rId16"/>
              </a:rPr>
              <a:t>https://social.technet.microsoft.com/wiki/contents/articles/37993.t-sql-graph-based-tables-in-sql-2017.aspx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7055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94441" y="575608"/>
            <a:ext cx="10825114" cy="5740352"/>
          </a:xfrm>
          <a:solidFill>
            <a:schemeClr val="tx1">
              <a:alpha val="50000"/>
            </a:schemeClr>
          </a:solidFill>
        </p:spPr>
        <p:txBody>
          <a:bodyPr anchor="t">
            <a:normAutofit/>
          </a:bodyPr>
          <a:lstStyle/>
          <a:p>
            <a:pPr algn="l"/>
            <a:br>
              <a:rPr lang="en-GB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</a:br>
            <a:r>
              <a:rPr lang="en-GB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  <a:t>	</a:t>
            </a:r>
            <a:br>
              <a:rPr lang="en-GB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</a:br>
            <a:r>
              <a:rPr lang="en-GB" dirty="0">
                <a:solidFill>
                  <a:schemeClr val="bg1"/>
                </a:solidFill>
                <a:latin typeface="Bebas" pitchFamily="2" charset="0"/>
                <a:cs typeface="Segoe UI Light" panose="020B0502040204020203" pitchFamily="34" charset="0"/>
              </a:rPr>
              <a:t>	</a:t>
            </a:r>
            <a:endParaRPr lang="en-GB" sz="4800" dirty="0">
              <a:solidFill>
                <a:schemeClr val="bg1"/>
              </a:solidFill>
              <a:latin typeface="Bebas" pitchFamily="2" charset="0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9521" y="691184"/>
            <a:ext cx="55601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Graph processing is amazing!</a:t>
            </a:r>
          </a:p>
          <a:p>
            <a:endParaRPr lang="en-GB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However, SQL Server is not quite there yet! When Graph Processing in SQL Server can rival Neo4j, we will have a very powerful system.  </a:t>
            </a:r>
          </a:p>
          <a:p>
            <a:endParaRPr lang="en-GB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30996" y="3038166"/>
            <a:ext cx="42340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4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SQLShark</a:t>
            </a:r>
            <a:endParaRPr lang="en-GB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en-GB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tpm@adatis.co.uk</a:t>
            </a:r>
          </a:p>
          <a:p>
            <a:pPr algn="r"/>
            <a:r>
              <a:rPr lang="en-GB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www.adatis.co.uk</a:t>
            </a:r>
          </a:p>
          <a:p>
            <a:pPr algn="r"/>
            <a:r>
              <a:rPr lang="en-GB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4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AdatisBI</a:t>
            </a:r>
            <a:endParaRPr lang="en-GB" sz="4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0" b="12710"/>
          <a:stretch/>
        </p:blipFill>
        <p:spPr>
          <a:xfrm>
            <a:off x="9177136" y="691184"/>
            <a:ext cx="2130203" cy="225092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830754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50962" y="2494011"/>
            <a:ext cx="6043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 we have extra time…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505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686" y="5805653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169411" y="1088662"/>
            <a:ext cx="2924281" cy="5519565"/>
            <a:chOff x="3169411" y="1088662"/>
            <a:chExt cx="2924281" cy="5519565"/>
          </a:xfrm>
        </p:grpSpPr>
        <p:sp>
          <p:nvSpPr>
            <p:cNvPr id="7" name="Rectangle 6"/>
            <p:cNvSpPr/>
            <p:nvPr/>
          </p:nvSpPr>
          <p:spPr>
            <a:xfrm>
              <a:off x="3169411" y="1088662"/>
              <a:ext cx="2880000" cy="5519565"/>
            </a:xfrm>
            <a:prstGeom prst="rect">
              <a:avLst/>
            </a:prstGeom>
            <a:solidFill>
              <a:srgbClr val="87E9B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69411" y="1088663"/>
              <a:ext cx="2924281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Fraud Detection</a:t>
              </a:r>
            </a:p>
            <a:p>
              <a:endParaRPr lang="en-GB" sz="2800" b="1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GB" sz="2400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Spot rings of fraudulent activity </a:t>
              </a:r>
            </a:p>
            <a:p>
              <a:endParaRPr lang="en-GB" sz="2800" b="1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endParaRPr lang="en-GB" sz="2400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5362" name="Picture 2" descr="https://s3.amazonaws.com/dev.assets.neo4j.com/wp-content/uploads/20170619004802/fraud-ring-detection-graph-technology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02" r="20707"/>
            <a:stretch/>
          </p:blipFill>
          <p:spPr bwMode="auto">
            <a:xfrm>
              <a:off x="3191550" y="3395529"/>
              <a:ext cx="2880001" cy="2957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147120" y="1088663"/>
            <a:ext cx="2880001" cy="5519565"/>
            <a:chOff x="147120" y="1088663"/>
            <a:chExt cx="2880001" cy="5519565"/>
          </a:xfrm>
        </p:grpSpPr>
        <p:sp>
          <p:nvSpPr>
            <p:cNvPr id="2" name="Rectangle 1"/>
            <p:cNvSpPr/>
            <p:nvPr/>
          </p:nvSpPr>
          <p:spPr>
            <a:xfrm>
              <a:off x="147121" y="1088663"/>
              <a:ext cx="2880000" cy="5519565"/>
            </a:xfrm>
            <a:prstGeom prst="rect">
              <a:avLst/>
            </a:prstGeom>
            <a:solidFill>
              <a:srgbClr val="38F3D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123" y="1088663"/>
              <a:ext cx="287999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Social Graph</a:t>
              </a:r>
            </a:p>
            <a:p>
              <a:endParaRPr lang="en-GB" sz="2800" b="1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GB" sz="2400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Who knows who? Spot queen bees</a:t>
              </a:r>
              <a:endParaRPr lang="en-GB" sz="2000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5364" name="Picture 4" descr="Image result for neo4j social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94" r="8144"/>
            <a:stretch/>
          </p:blipFill>
          <p:spPr bwMode="auto">
            <a:xfrm>
              <a:off x="147120" y="3343794"/>
              <a:ext cx="2880001" cy="3009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6191701" y="1088662"/>
            <a:ext cx="2880000" cy="5519565"/>
            <a:chOff x="6191701" y="1088662"/>
            <a:chExt cx="2880000" cy="5519565"/>
          </a:xfrm>
        </p:grpSpPr>
        <p:sp>
          <p:nvSpPr>
            <p:cNvPr id="8" name="Rectangle 7"/>
            <p:cNvSpPr/>
            <p:nvPr/>
          </p:nvSpPr>
          <p:spPr>
            <a:xfrm>
              <a:off x="6191701" y="1088662"/>
              <a:ext cx="2880000" cy="5519565"/>
            </a:xfrm>
            <a:prstGeom prst="rect">
              <a:avLst/>
            </a:prstGeom>
            <a:solidFill>
              <a:srgbClr val="D2D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6424" y="1088663"/>
              <a:ext cx="2875277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Recommendation</a:t>
              </a:r>
            </a:p>
            <a:p>
              <a:endParaRPr lang="en-GB" sz="2400" b="1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GB" sz="2400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Bob bought X so did Jim, maybe Jim would also like…</a:t>
              </a:r>
              <a:endParaRPr lang="en-GB" sz="2000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t="16034"/>
            <a:stretch/>
          </p:blipFill>
          <p:spPr>
            <a:xfrm>
              <a:off x="6191701" y="3343794"/>
              <a:ext cx="2880000" cy="326443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212633" y="1088662"/>
            <a:ext cx="2979367" cy="5521966"/>
            <a:chOff x="9212633" y="1088662"/>
            <a:chExt cx="2979367" cy="55219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6286" y="5789180"/>
              <a:ext cx="2085714" cy="81904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9213991" y="1088662"/>
              <a:ext cx="2880000" cy="5519565"/>
            </a:xfrm>
            <a:prstGeom prst="rect">
              <a:avLst/>
            </a:prstGeom>
            <a:solidFill>
              <a:srgbClr val="FFDB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13991" y="1089165"/>
              <a:ext cx="2924281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Network &amp; IT</a:t>
              </a:r>
            </a:p>
            <a:p>
              <a:endParaRPr lang="en-GB" sz="2400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GB" sz="2400" dirty="0">
                  <a:solidFill>
                    <a:srgbClr val="3C3C3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Understand the interconnectivity of your network</a:t>
              </a:r>
              <a:endParaRPr lang="en-GB" sz="2000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/>
            <a:srcRect t="20283"/>
            <a:stretch/>
          </p:blipFill>
          <p:spPr>
            <a:xfrm>
              <a:off x="9212633" y="3343793"/>
              <a:ext cx="2881358" cy="32668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13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sp>
        <p:nvSpPr>
          <p:cNvPr id="2" name="Oval 1"/>
          <p:cNvSpPr/>
          <p:nvPr/>
        </p:nvSpPr>
        <p:spPr>
          <a:xfrm>
            <a:off x="1070291" y="4022725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sp>
        <p:nvSpPr>
          <p:cNvPr id="7" name="Oval 6"/>
          <p:cNvSpPr/>
          <p:nvPr/>
        </p:nvSpPr>
        <p:spPr>
          <a:xfrm>
            <a:off x="4705060" y="641016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cxnSp>
        <p:nvCxnSpPr>
          <p:cNvPr id="8" name="Straight Arrow Connector 7"/>
          <p:cNvCxnSpPr>
            <a:cxnSpLocks/>
            <a:stCxn id="2" idx="7"/>
            <a:endCxn id="7" idx="3"/>
          </p:cNvCxnSpPr>
          <p:nvPr/>
        </p:nvCxnSpPr>
        <p:spPr>
          <a:xfrm flipV="1">
            <a:off x="2578055" y="2148780"/>
            <a:ext cx="2385696" cy="2132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80833" y="2407471"/>
            <a:ext cx="193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EDGE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113F22-4339-42DC-B6B1-809F91394826}"/>
              </a:ext>
            </a:extLst>
          </p:cNvPr>
          <p:cNvSpPr/>
          <p:nvPr/>
        </p:nvSpPr>
        <p:spPr>
          <a:xfrm>
            <a:off x="8339831" y="4022725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DFCFB-8FC4-4BFC-A022-6060C1969A51}"/>
              </a:ext>
            </a:extLst>
          </p:cNvPr>
          <p:cNvCxnSpPr>
            <a:cxnSpLocks/>
            <a:stCxn id="16" idx="1"/>
            <a:endCxn id="7" idx="5"/>
          </p:cNvCxnSpPr>
          <p:nvPr/>
        </p:nvCxnSpPr>
        <p:spPr>
          <a:xfrm flipH="1" flipV="1">
            <a:off x="6212824" y="2148780"/>
            <a:ext cx="2385698" cy="2132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189D03-DB44-486F-B6B3-53B65C211071}"/>
              </a:ext>
            </a:extLst>
          </p:cNvPr>
          <p:cNvSpPr txBox="1"/>
          <p:nvPr/>
        </p:nvSpPr>
        <p:spPr>
          <a:xfrm>
            <a:off x="7288536" y="2279504"/>
            <a:ext cx="193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EDGE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04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sp>
        <p:nvSpPr>
          <p:cNvPr id="2" name="Oval 1"/>
          <p:cNvSpPr/>
          <p:nvPr/>
        </p:nvSpPr>
        <p:spPr>
          <a:xfrm>
            <a:off x="1070291" y="4022725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Josh</a:t>
            </a:r>
          </a:p>
        </p:txBody>
      </p:sp>
      <p:sp>
        <p:nvSpPr>
          <p:cNvPr id="7" name="Oval 6"/>
          <p:cNvSpPr/>
          <p:nvPr/>
        </p:nvSpPr>
        <p:spPr>
          <a:xfrm>
            <a:off x="4705060" y="641016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prstClr val="white"/>
                </a:solidFill>
                <a:latin typeface="Calibri" panose="020F0502020204030204"/>
              </a:rPr>
              <a:t>Sam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cxnSpLocks/>
            <a:stCxn id="2" idx="7"/>
            <a:endCxn id="7" idx="3"/>
          </p:cNvCxnSpPr>
          <p:nvPr/>
        </p:nvCxnSpPr>
        <p:spPr>
          <a:xfrm flipV="1">
            <a:off x="2578055" y="2148780"/>
            <a:ext cx="2385696" cy="2132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80833" y="2407471"/>
            <a:ext cx="193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113F22-4339-42DC-B6B1-809F91394826}"/>
              </a:ext>
            </a:extLst>
          </p:cNvPr>
          <p:cNvSpPr/>
          <p:nvPr/>
        </p:nvSpPr>
        <p:spPr>
          <a:xfrm>
            <a:off x="8339831" y="4022725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DFCFB-8FC4-4BFC-A022-6060C1969A51}"/>
              </a:ext>
            </a:extLst>
          </p:cNvPr>
          <p:cNvCxnSpPr>
            <a:cxnSpLocks/>
            <a:stCxn id="16" idx="1"/>
            <a:endCxn id="7" idx="5"/>
          </p:cNvCxnSpPr>
          <p:nvPr/>
        </p:nvCxnSpPr>
        <p:spPr>
          <a:xfrm flipH="1" flipV="1">
            <a:off x="6212824" y="2148780"/>
            <a:ext cx="2385698" cy="2132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189D03-DB44-486F-B6B3-53B65C211071}"/>
              </a:ext>
            </a:extLst>
          </p:cNvPr>
          <p:cNvSpPr txBox="1"/>
          <p:nvPr/>
        </p:nvSpPr>
        <p:spPr>
          <a:xfrm>
            <a:off x="7417882" y="2407471"/>
            <a:ext cx="193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FA0816-AB57-469B-9D82-282121A3AD0D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2836746" y="4905953"/>
            <a:ext cx="5503085" cy="0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D484E5-B931-4228-A632-3014F6C466B5}"/>
              </a:ext>
            </a:extLst>
          </p:cNvPr>
          <p:cNvSpPr txBox="1"/>
          <p:nvPr/>
        </p:nvSpPr>
        <p:spPr>
          <a:xfrm>
            <a:off x="3314645" y="5145770"/>
            <a:ext cx="45472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Triadic Closure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618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 about data vis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pic>
        <p:nvPicPr>
          <p:cNvPr id="1026" name="Picture 2" descr="Image result for grap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4" y="903708"/>
            <a:ext cx="11616463" cy="509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29020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7978" y="2790573"/>
            <a:ext cx="6301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Recommendation Demo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76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Terry McCann 2017</a:t>
            </a:r>
          </a:p>
        </p:txBody>
      </p:sp>
      <p:sp>
        <p:nvSpPr>
          <p:cNvPr id="2" name="Oval 1"/>
          <p:cNvSpPr/>
          <p:nvPr/>
        </p:nvSpPr>
        <p:spPr>
          <a:xfrm>
            <a:off x="1070291" y="4022725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Movie 1</a:t>
            </a:r>
          </a:p>
        </p:txBody>
      </p:sp>
      <p:sp>
        <p:nvSpPr>
          <p:cNvPr id="7" name="Oval 6"/>
          <p:cNvSpPr/>
          <p:nvPr/>
        </p:nvSpPr>
        <p:spPr>
          <a:xfrm>
            <a:off x="1070291" y="382325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prstClr val="white"/>
                </a:solidFill>
                <a:latin typeface="Calibri" panose="020F0502020204030204"/>
              </a:rPr>
              <a:t>Sam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cxnSpLocks/>
            <a:stCxn id="2" idx="0"/>
            <a:endCxn id="7" idx="4"/>
          </p:cNvCxnSpPr>
          <p:nvPr/>
        </p:nvCxnSpPr>
        <p:spPr>
          <a:xfrm flipV="1">
            <a:off x="1953519" y="2148780"/>
            <a:ext cx="0" cy="187394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3362" y="2608698"/>
            <a:ext cx="1934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Liked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(Rated: 10)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113F22-4339-42DC-B6B1-809F91394826}"/>
              </a:ext>
            </a:extLst>
          </p:cNvPr>
          <p:cNvSpPr/>
          <p:nvPr/>
        </p:nvSpPr>
        <p:spPr>
          <a:xfrm>
            <a:off x="8339831" y="4022725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prstClr val="white"/>
                </a:solidFill>
              </a:rPr>
              <a:t>Movie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DFCFB-8FC4-4BFC-A022-6060C1969A51}"/>
              </a:ext>
            </a:extLst>
          </p:cNvPr>
          <p:cNvCxnSpPr>
            <a:cxnSpLocks/>
            <a:stCxn id="16" idx="1"/>
            <a:endCxn id="7" idx="5"/>
          </p:cNvCxnSpPr>
          <p:nvPr/>
        </p:nvCxnSpPr>
        <p:spPr>
          <a:xfrm flipH="1" flipV="1">
            <a:off x="2578055" y="1890089"/>
            <a:ext cx="6020467" cy="2391327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189D03-DB44-486F-B6B3-53B65C211071}"/>
              </a:ext>
            </a:extLst>
          </p:cNvPr>
          <p:cNvSpPr txBox="1"/>
          <p:nvPr/>
        </p:nvSpPr>
        <p:spPr>
          <a:xfrm rot="1338740">
            <a:off x="3231102" y="2068244"/>
            <a:ext cx="2775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Liked (Rated: 10)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6D6119-4FA7-4877-98C5-E27AFBA046FE}"/>
              </a:ext>
            </a:extLst>
          </p:cNvPr>
          <p:cNvSpPr/>
          <p:nvPr/>
        </p:nvSpPr>
        <p:spPr>
          <a:xfrm>
            <a:off x="8285777" y="382325"/>
            <a:ext cx="1766455" cy="1766455"/>
          </a:xfrm>
          <a:prstGeom prst="ellipse">
            <a:avLst/>
          </a:prstGeom>
          <a:solidFill>
            <a:srgbClr val="C34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prstClr val="white"/>
                </a:solidFill>
                <a:latin typeface="Calibri" panose="020F0502020204030204"/>
              </a:rPr>
              <a:t>Josh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545996-D7C7-4DF3-9AC1-2264608EF94E}"/>
              </a:ext>
            </a:extLst>
          </p:cNvPr>
          <p:cNvCxnSpPr>
            <a:cxnSpLocks/>
          </p:cNvCxnSpPr>
          <p:nvPr/>
        </p:nvCxnSpPr>
        <p:spPr>
          <a:xfrm flipV="1">
            <a:off x="9169004" y="2148780"/>
            <a:ext cx="0" cy="187394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EEA7EE-1837-41DD-BCE0-866F67B295A8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2836746" y="1890089"/>
            <a:ext cx="5707722" cy="3030730"/>
          </a:xfrm>
          <a:prstGeom prst="straightConnector1">
            <a:avLst/>
          </a:prstGeom>
          <a:ln w="38100"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A1D0A1E-1380-43FA-AADA-7034FA933436}"/>
              </a:ext>
            </a:extLst>
          </p:cNvPr>
          <p:cNvSpPr txBox="1"/>
          <p:nvPr/>
        </p:nvSpPr>
        <p:spPr>
          <a:xfrm>
            <a:off x="9269975" y="2877888"/>
            <a:ext cx="1934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Liked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(Rated: 10)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20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/>
      <p:bldP spid="16" grpId="0" animBg="1"/>
      <p:bldP spid="20" grpId="0"/>
      <p:bldP spid="18" grpId="0" animBg="1"/>
      <p:bldP spid="2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123" y="319222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&lt;Title&gt;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23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  <p:pic>
        <p:nvPicPr>
          <p:cNvPr id="2052" name="Picture 4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376238"/>
            <a:ext cx="6105525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30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86" y="5789180"/>
            <a:ext cx="2085714" cy="8190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84" y="2555527"/>
            <a:ext cx="11668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History of Graph Databases</a:t>
            </a:r>
            <a:endParaRPr lang="en-GB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9674"/>
            <a:ext cx="179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Terry McCann 2017</a:t>
            </a:r>
          </a:p>
        </p:txBody>
      </p:sp>
    </p:spTree>
    <p:extLst>
      <p:ext uri="{BB962C8B-B14F-4D97-AF65-F5344CB8AC3E}">
        <p14:creationId xmlns:p14="http://schemas.microsoft.com/office/powerpoint/2010/main" val="333337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Face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2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atis Template.pptx" id="{AB0E5CB9-EB13-444C-A904-8E481478B22B}" vid="{18670970-E85D-4B4F-ABD4-A09CF052529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21986</TotalTime>
  <Words>2459</Words>
  <Application>Microsoft Office PowerPoint</Application>
  <PresentationFormat>Widescreen</PresentationFormat>
  <Paragraphs>598</Paragraphs>
  <Slides>72</Slides>
  <Notes>72</Notes>
  <HiddenSlides>1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Bebas</vt:lpstr>
      <vt:lpstr>Calibri</vt:lpstr>
      <vt:lpstr>Calibri Light</vt:lpstr>
      <vt:lpstr>Courier New</vt:lpstr>
      <vt:lpstr>Segoe UI</vt:lpstr>
      <vt:lpstr>Segoe UI Light</vt:lpstr>
      <vt:lpstr>Trebuchet MS</vt:lpstr>
      <vt:lpstr>Wingdings 3</vt:lpstr>
      <vt:lpstr>Office Theme</vt:lpstr>
      <vt:lpstr>1_Facet</vt:lpstr>
      <vt:lpstr>Image</vt:lpstr>
      <vt:lpstr>  Enhancing     relational     models  with     graph     processing     In       SQL    Server     2017     Terry   McCann   @SQLshark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Certifications  Why should I bother?    Terry McCann  @SQLShark     www.hyperbi.co.uk</dc:title>
  <dc:creator>Terry McCann</dc:creator>
  <cp:lastModifiedBy>Terry Mccann</cp:lastModifiedBy>
  <cp:revision>460</cp:revision>
  <dcterms:created xsi:type="dcterms:W3CDTF">2014-09-15T19:16:44Z</dcterms:created>
  <dcterms:modified xsi:type="dcterms:W3CDTF">2018-09-14T10:42:57Z</dcterms:modified>
</cp:coreProperties>
</file>